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5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22630" y="297815"/>
            <a:ext cx="10746739" cy="10712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168771" y="1473898"/>
            <a:ext cx="5201920" cy="45827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5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91291" y="6113199"/>
            <a:ext cx="323850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9326" y="4912677"/>
            <a:ext cx="2383473" cy="55188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85"/>
              </a:spcBef>
            </a:pPr>
            <a:r>
              <a:rPr lang="en-IN" spc="-55" dirty="0">
                <a:solidFill>
                  <a:srgbClr val="E7E6E6"/>
                </a:solidFill>
                <a:latin typeface="Microsoft Sans Serif"/>
                <a:cs typeface="Microsoft Sans Serif"/>
              </a:rPr>
              <a:t>MOHAMMAD RIZWAN</a:t>
            </a:r>
            <a:r>
              <a:rPr lang="en-IN" sz="1800" spc="-60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lang="en-IN" sz="1800" spc="-459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lang="en-IN" spc="-135" dirty="0">
                <a:solidFill>
                  <a:srgbClr val="E7E6E6"/>
                </a:solidFill>
                <a:latin typeface="Microsoft Sans Serif"/>
                <a:cs typeface="Microsoft Sans Serif"/>
              </a:rPr>
              <a:t>October</a:t>
            </a:r>
            <a:r>
              <a:rPr lang="en-IN" sz="1800" spc="75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lang="en-IN" spc="25" dirty="0">
                <a:solidFill>
                  <a:srgbClr val="E7E6E6"/>
                </a:solidFill>
                <a:latin typeface="Microsoft Sans Serif"/>
                <a:cs typeface="Microsoft Sans Serif"/>
              </a:rPr>
              <a:t>16</a:t>
            </a:r>
            <a:r>
              <a:rPr lang="en-IN" sz="1800" spc="25" dirty="0">
                <a:solidFill>
                  <a:srgbClr val="E7E6E6"/>
                </a:solidFill>
                <a:latin typeface="Microsoft Sans Serif"/>
                <a:cs typeface="Microsoft Sans Serif"/>
              </a:rPr>
              <a:t>,</a:t>
            </a:r>
            <a:r>
              <a:rPr lang="en-IN" sz="1800" spc="75" dirty="0">
                <a:solidFill>
                  <a:srgbClr val="E7E6E6"/>
                </a:solidFill>
                <a:latin typeface="Microsoft Sans Serif"/>
                <a:cs typeface="Microsoft Sans Serif"/>
              </a:rPr>
              <a:t> 2024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5825" y="676275"/>
            <a:ext cx="2105025" cy="6286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10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6168771" y="1473898"/>
            <a:ext cx="5201920" cy="444987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9235">
              <a:lnSpc>
                <a:spcPts val="2490"/>
              </a:lnSpc>
              <a:spcBef>
                <a:spcPts val="12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pc="-175" dirty="0"/>
              <a:t>We</a:t>
            </a:r>
            <a:r>
              <a:rPr spc="55" dirty="0"/>
              <a:t> </a:t>
            </a:r>
            <a:r>
              <a:rPr spc="-10" dirty="0"/>
              <a:t>performed</a:t>
            </a:r>
            <a:r>
              <a:rPr spc="75" dirty="0"/>
              <a:t> </a:t>
            </a:r>
            <a:r>
              <a:rPr spc="-10" dirty="0"/>
              <a:t>exploratory</a:t>
            </a:r>
            <a:r>
              <a:rPr spc="75" dirty="0"/>
              <a:t> </a:t>
            </a:r>
            <a:r>
              <a:rPr spc="-15" dirty="0"/>
              <a:t>data</a:t>
            </a:r>
            <a:r>
              <a:rPr spc="80" dirty="0"/>
              <a:t> </a:t>
            </a:r>
            <a:r>
              <a:rPr spc="-75" dirty="0"/>
              <a:t>analysis</a:t>
            </a:r>
          </a:p>
          <a:p>
            <a:pPr marL="241300">
              <a:lnSpc>
                <a:spcPts val="2490"/>
              </a:lnSpc>
            </a:pPr>
            <a:r>
              <a:rPr spc="-40" dirty="0"/>
              <a:t>and</a:t>
            </a:r>
            <a:r>
              <a:rPr spc="60" dirty="0"/>
              <a:t> </a:t>
            </a:r>
            <a:r>
              <a:rPr spc="-15" dirty="0"/>
              <a:t>determined</a:t>
            </a:r>
            <a:r>
              <a:rPr spc="65" dirty="0"/>
              <a:t> </a:t>
            </a:r>
            <a:r>
              <a:rPr spc="-15" dirty="0"/>
              <a:t>the</a:t>
            </a:r>
            <a:r>
              <a:rPr spc="125" dirty="0"/>
              <a:t> </a:t>
            </a:r>
            <a:r>
              <a:rPr spc="5" dirty="0"/>
              <a:t>training</a:t>
            </a:r>
            <a:r>
              <a:rPr spc="60" dirty="0"/>
              <a:t> </a:t>
            </a:r>
            <a:r>
              <a:rPr spc="-55" dirty="0"/>
              <a:t>labels.</a:t>
            </a:r>
          </a:p>
          <a:p>
            <a:pPr marL="241300" marR="124460" indent="-229235">
              <a:lnSpc>
                <a:spcPct val="91700"/>
              </a:lnSpc>
              <a:spcBef>
                <a:spcPts val="101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pc="-175" dirty="0"/>
              <a:t>We</a:t>
            </a:r>
            <a:r>
              <a:rPr spc="55" dirty="0"/>
              <a:t> </a:t>
            </a:r>
            <a:r>
              <a:rPr spc="-45" dirty="0"/>
              <a:t>calculated</a:t>
            </a:r>
            <a:r>
              <a:rPr spc="145" dirty="0"/>
              <a:t> </a:t>
            </a:r>
            <a:r>
              <a:rPr spc="-15" dirty="0"/>
              <a:t>the</a:t>
            </a:r>
            <a:r>
              <a:rPr spc="60" dirty="0"/>
              <a:t> </a:t>
            </a:r>
            <a:r>
              <a:rPr spc="-30" dirty="0"/>
              <a:t>number</a:t>
            </a:r>
            <a:r>
              <a:rPr spc="100" dirty="0"/>
              <a:t> </a:t>
            </a:r>
            <a:r>
              <a:rPr spc="5" dirty="0"/>
              <a:t>of</a:t>
            </a:r>
            <a:r>
              <a:rPr spc="85" dirty="0"/>
              <a:t> </a:t>
            </a:r>
            <a:r>
              <a:rPr spc="-65" dirty="0"/>
              <a:t>launches</a:t>
            </a:r>
            <a:r>
              <a:rPr spc="45" dirty="0"/>
              <a:t> </a:t>
            </a:r>
            <a:r>
              <a:rPr spc="15" dirty="0"/>
              <a:t>at </a:t>
            </a:r>
            <a:r>
              <a:rPr spc="-555" dirty="0"/>
              <a:t> </a:t>
            </a:r>
            <a:r>
              <a:rPr spc="-95" dirty="0"/>
              <a:t>each</a:t>
            </a:r>
            <a:r>
              <a:rPr spc="65" dirty="0"/>
              <a:t> </a:t>
            </a:r>
            <a:r>
              <a:rPr spc="-35" dirty="0"/>
              <a:t>site,</a:t>
            </a:r>
            <a:r>
              <a:rPr spc="120" dirty="0"/>
              <a:t> </a:t>
            </a:r>
            <a:r>
              <a:rPr spc="-40" dirty="0"/>
              <a:t>and</a:t>
            </a:r>
            <a:r>
              <a:rPr spc="75" dirty="0"/>
              <a:t> </a:t>
            </a:r>
            <a:r>
              <a:rPr spc="-15" dirty="0"/>
              <a:t>the</a:t>
            </a:r>
            <a:r>
              <a:rPr spc="55" dirty="0"/>
              <a:t> </a:t>
            </a:r>
            <a:r>
              <a:rPr spc="-30" dirty="0"/>
              <a:t>number</a:t>
            </a:r>
            <a:r>
              <a:rPr spc="95" dirty="0"/>
              <a:t> </a:t>
            </a:r>
            <a:r>
              <a:rPr spc="-40" dirty="0"/>
              <a:t>and </a:t>
            </a:r>
            <a:r>
              <a:rPr spc="-35" dirty="0"/>
              <a:t> </a:t>
            </a:r>
            <a:r>
              <a:rPr spc="-55" dirty="0"/>
              <a:t>occurrence</a:t>
            </a:r>
            <a:r>
              <a:rPr spc="55" dirty="0"/>
              <a:t> </a:t>
            </a:r>
            <a:r>
              <a:rPr spc="5" dirty="0"/>
              <a:t>of</a:t>
            </a:r>
            <a:r>
              <a:rPr spc="85" dirty="0"/>
              <a:t> </a:t>
            </a:r>
            <a:r>
              <a:rPr spc="-95" dirty="0"/>
              <a:t>each</a:t>
            </a:r>
            <a:r>
              <a:rPr spc="140" dirty="0"/>
              <a:t> </a:t>
            </a:r>
            <a:r>
              <a:rPr spc="15" dirty="0"/>
              <a:t>orbits</a:t>
            </a:r>
          </a:p>
          <a:p>
            <a:pPr marL="241300" marR="273685" indent="-229235">
              <a:lnSpc>
                <a:spcPct val="91700"/>
              </a:lnSpc>
              <a:spcBef>
                <a:spcPts val="101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pc="-175" dirty="0"/>
              <a:t>We</a:t>
            </a:r>
            <a:r>
              <a:rPr spc="50" dirty="0"/>
              <a:t> </a:t>
            </a:r>
            <a:r>
              <a:rPr spc="-30" dirty="0"/>
              <a:t>created</a:t>
            </a:r>
            <a:r>
              <a:rPr spc="65" dirty="0"/>
              <a:t> </a:t>
            </a:r>
            <a:r>
              <a:rPr spc="-10" dirty="0"/>
              <a:t>landing</a:t>
            </a:r>
            <a:r>
              <a:rPr spc="70" dirty="0"/>
              <a:t> </a:t>
            </a:r>
            <a:r>
              <a:rPr spc="-30" dirty="0"/>
              <a:t>outcome</a:t>
            </a:r>
            <a:r>
              <a:rPr spc="125" dirty="0"/>
              <a:t> </a:t>
            </a:r>
            <a:r>
              <a:rPr spc="-35" dirty="0"/>
              <a:t>label</a:t>
            </a:r>
            <a:r>
              <a:rPr spc="90" dirty="0"/>
              <a:t> </a:t>
            </a:r>
            <a:r>
              <a:rPr spc="-20" dirty="0"/>
              <a:t>from </a:t>
            </a:r>
            <a:r>
              <a:rPr spc="-555" dirty="0"/>
              <a:t> </a:t>
            </a:r>
            <a:r>
              <a:rPr spc="-30" dirty="0"/>
              <a:t>outcome</a:t>
            </a:r>
            <a:r>
              <a:rPr spc="130" dirty="0"/>
              <a:t> </a:t>
            </a:r>
            <a:r>
              <a:rPr spc="-45" dirty="0"/>
              <a:t>column</a:t>
            </a:r>
            <a:r>
              <a:rPr spc="65" dirty="0"/>
              <a:t> </a:t>
            </a:r>
            <a:r>
              <a:rPr spc="-40" dirty="0"/>
              <a:t>and</a:t>
            </a:r>
            <a:r>
              <a:rPr spc="70" dirty="0"/>
              <a:t> </a:t>
            </a:r>
            <a:r>
              <a:rPr spc="-5" dirty="0"/>
              <a:t>exported</a:t>
            </a:r>
            <a:r>
              <a:rPr spc="140" dirty="0"/>
              <a:t> </a:t>
            </a:r>
            <a:r>
              <a:rPr spc="-15" dirty="0"/>
              <a:t>the </a:t>
            </a:r>
            <a:r>
              <a:rPr spc="-10" dirty="0"/>
              <a:t> </a:t>
            </a:r>
            <a:r>
              <a:rPr spc="-25" dirty="0"/>
              <a:t>results</a:t>
            </a:r>
            <a:r>
              <a:rPr spc="40" dirty="0"/>
              <a:t> </a:t>
            </a:r>
            <a:r>
              <a:rPr spc="75" dirty="0"/>
              <a:t>to</a:t>
            </a:r>
            <a:r>
              <a:rPr spc="95" dirty="0"/>
              <a:t> </a:t>
            </a:r>
            <a:r>
              <a:rPr spc="-105" dirty="0"/>
              <a:t>csv.</a:t>
            </a:r>
          </a:p>
          <a:p>
            <a:pPr marL="241300" marR="5080" indent="-229235">
              <a:lnSpc>
                <a:spcPct val="102600"/>
              </a:lnSpc>
              <a:spcBef>
                <a:spcPts val="141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pc="-125" dirty="0"/>
              <a:t>The</a:t>
            </a:r>
            <a:r>
              <a:rPr spc="130" dirty="0"/>
              <a:t> </a:t>
            </a:r>
            <a:r>
              <a:rPr spc="-10" dirty="0"/>
              <a:t>link</a:t>
            </a:r>
            <a:r>
              <a:rPr spc="85" dirty="0"/>
              <a:t> </a:t>
            </a:r>
            <a:r>
              <a:rPr spc="75" dirty="0"/>
              <a:t>to</a:t>
            </a:r>
            <a:r>
              <a:rPr spc="95" dirty="0"/>
              <a:t> </a:t>
            </a:r>
            <a:r>
              <a:rPr spc="-15" dirty="0"/>
              <a:t>the</a:t>
            </a:r>
            <a:r>
              <a:rPr spc="60" dirty="0"/>
              <a:t> </a:t>
            </a:r>
            <a:r>
              <a:rPr spc="10" dirty="0"/>
              <a:t>notebook</a:t>
            </a:r>
            <a:r>
              <a:rPr spc="75" dirty="0"/>
              <a:t> </a:t>
            </a:r>
            <a:r>
              <a:rPr spc="-50" dirty="0"/>
              <a:t>is</a:t>
            </a:r>
            <a:endParaRPr lang="en-US" spc="-50" dirty="0"/>
          </a:p>
          <a:p>
            <a:pPr marL="12065" marR="5080">
              <a:lnSpc>
                <a:spcPct val="102600"/>
              </a:lnSpc>
              <a:spcBef>
                <a:spcPts val="1410"/>
              </a:spcBef>
              <a:tabLst>
                <a:tab pos="241300" algn="l"/>
                <a:tab pos="241935" algn="l"/>
              </a:tabLst>
            </a:pPr>
            <a:r>
              <a:rPr lang="en-IN" spc="15" dirty="0">
                <a:latin typeface="Calibri"/>
                <a:cs typeface="Calibri"/>
              </a:rPr>
              <a:t>https://github.com/mohdrizwan02/applieddatascienceCAPSTONE/blob/main/labs-jupyter-spacex-Data%20wrangling.ipynb</a:t>
            </a:r>
            <a:endParaRPr spc="15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312864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spc="-95" dirty="0"/>
              <a:t>Data</a:t>
            </a:r>
            <a:r>
              <a:rPr sz="3650" spc="75" dirty="0"/>
              <a:t> </a:t>
            </a:r>
            <a:r>
              <a:rPr sz="3650" spc="-60" dirty="0"/>
              <a:t>Wrangling</a:t>
            </a:r>
            <a:endParaRPr sz="365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1485900"/>
            <a:ext cx="5019675" cy="39909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563753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spc="-235" dirty="0"/>
              <a:t>EDA</a:t>
            </a:r>
            <a:r>
              <a:rPr sz="3650" spc="145" dirty="0"/>
              <a:t> </a:t>
            </a:r>
            <a:r>
              <a:rPr sz="3650" spc="20" dirty="0"/>
              <a:t>with</a:t>
            </a:r>
            <a:r>
              <a:rPr sz="3650" spc="130" dirty="0"/>
              <a:t> </a:t>
            </a:r>
            <a:r>
              <a:rPr sz="3650" spc="-95" dirty="0"/>
              <a:t>Data</a:t>
            </a:r>
            <a:r>
              <a:rPr sz="3650" spc="125" dirty="0"/>
              <a:t> </a:t>
            </a:r>
            <a:r>
              <a:rPr sz="3650" spc="-45" dirty="0"/>
              <a:t>Visualization</a:t>
            </a:r>
            <a:endParaRPr sz="3650"/>
          </a:p>
        </p:txBody>
      </p:sp>
      <p:sp>
        <p:nvSpPr>
          <p:cNvPr id="3" name="object 3"/>
          <p:cNvSpPr txBox="1"/>
          <p:nvPr/>
        </p:nvSpPr>
        <p:spPr>
          <a:xfrm>
            <a:off x="849312" y="1521523"/>
            <a:ext cx="10541000" cy="5042406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41300" marR="5737225" indent="-229235">
              <a:lnSpc>
                <a:spcPct val="102499"/>
              </a:lnSpc>
              <a:spcBef>
                <a:spcPts val="6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explored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visualizing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5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150" spc="5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 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 </a:t>
            </a:r>
            <a:r>
              <a:rPr sz="21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15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 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15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15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 </a:t>
            </a:r>
            <a:r>
              <a:rPr sz="2150" spc="-5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type,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type,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150" spc="-5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yearly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trend.</a:t>
            </a:r>
            <a:endParaRPr sz="215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292929"/>
              </a:buClr>
              <a:buFont typeface="Arial MT"/>
              <a:buChar char="•"/>
            </a:pPr>
            <a:endParaRPr sz="2400" dirty="0">
              <a:latin typeface="Microsoft Sans Serif"/>
              <a:cs typeface="Microsoft Sans Serif"/>
            </a:endParaRPr>
          </a:p>
          <a:p>
            <a:pPr marL="5671185" marR="229235" lvl="1" indent="-343535">
              <a:lnSpc>
                <a:spcPct val="102400"/>
              </a:lnSpc>
              <a:spcBef>
                <a:spcPts val="1630"/>
              </a:spcBef>
              <a:buFont typeface="Arial MT"/>
              <a:buChar char="•"/>
              <a:tabLst>
                <a:tab pos="5671185" algn="l"/>
                <a:tab pos="5671820" algn="l"/>
              </a:tabLst>
            </a:pPr>
            <a:r>
              <a:rPr sz="215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endParaRPr lang="en-US" sz="2150" spc="-50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pPr marL="5327650" marR="229235" lvl="1">
              <a:lnSpc>
                <a:spcPct val="102400"/>
              </a:lnSpc>
              <a:spcBef>
                <a:spcPts val="1630"/>
              </a:spcBef>
              <a:tabLst>
                <a:tab pos="5671185" algn="l"/>
                <a:tab pos="5671820" algn="l"/>
              </a:tabLst>
            </a:pPr>
            <a:r>
              <a:rPr lang="en-US"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https://github.com/mohdrizwan02/applieddatascienceCAPSTONE/blob/main/edadataviz.ipynb</a:t>
            </a:r>
          </a:p>
          <a:p>
            <a:pPr marL="5327650" marR="229235" lvl="1">
              <a:lnSpc>
                <a:spcPct val="102400"/>
              </a:lnSpc>
              <a:spcBef>
                <a:spcPts val="1630"/>
              </a:spcBef>
              <a:tabLst>
                <a:tab pos="5671185" algn="l"/>
                <a:tab pos="5671820" algn="l"/>
              </a:tabLst>
            </a:pPr>
            <a:endParaRPr lang="en-IN" sz="1550" spc="110" dirty="0">
              <a:solidFill>
                <a:srgbClr val="1C7CDB"/>
              </a:solidFill>
              <a:latin typeface="Microsoft Sans Serif"/>
              <a:cs typeface="Microsoft Sans Serif"/>
            </a:endParaRPr>
          </a:p>
          <a:p>
            <a:pPr marL="5327650" marR="229235" lvl="1">
              <a:lnSpc>
                <a:spcPct val="102400"/>
              </a:lnSpc>
              <a:spcBef>
                <a:spcPts val="1630"/>
              </a:spcBef>
              <a:tabLst>
                <a:tab pos="5671185" algn="l"/>
                <a:tab pos="5671820" algn="l"/>
              </a:tabLst>
            </a:pPr>
            <a:r>
              <a:rPr lang="en-US"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                                                                       </a:t>
            </a: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11</a:t>
            </a:r>
            <a:endParaRPr sz="155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3667125"/>
            <a:ext cx="5000625" cy="27622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76950" y="1495425"/>
            <a:ext cx="5191125" cy="2476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12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422463"/>
            <a:ext cx="10278110" cy="373189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41300" marR="631825" indent="-229235">
              <a:lnSpc>
                <a:spcPct val="101800"/>
              </a:lnSpc>
              <a:spcBef>
                <a:spcPts val="8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15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loaded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15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15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 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into </a:t>
            </a:r>
            <a:r>
              <a:rPr sz="215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15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PostgreSQL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database 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without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leaving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150" spc="-5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jupyter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notebook.</a:t>
            </a:r>
            <a:endParaRPr sz="2150">
              <a:latin typeface="Microsoft Sans Serif"/>
              <a:cs typeface="Microsoft Sans Serif"/>
            </a:endParaRPr>
          </a:p>
          <a:p>
            <a:pPr marL="241300" marR="5080" indent="-229235">
              <a:lnSpc>
                <a:spcPct val="101899"/>
              </a:lnSpc>
              <a:spcBef>
                <a:spcPts val="142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applied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EDA</a:t>
            </a:r>
            <a:r>
              <a:rPr sz="2150" spc="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15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insight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wrote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out </a:t>
            </a:r>
            <a:r>
              <a:rPr sz="2150" spc="-5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15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instance: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Char char="-"/>
              <a:tabLst>
                <a:tab pos="699135" algn="l"/>
                <a:tab pos="699770" algn="l"/>
              </a:tabLst>
            </a:pPr>
            <a:r>
              <a:rPr sz="1700" spc="-114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95" dirty="0">
                <a:solidFill>
                  <a:srgbClr val="767070"/>
                </a:solidFill>
                <a:latin typeface="Microsoft Sans Serif"/>
                <a:cs typeface="Microsoft Sans Serif"/>
              </a:rPr>
              <a:t>names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of</a:t>
            </a:r>
            <a:r>
              <a:rPr sz="1700" spc="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unique</a:t>
            </a:r>
            <a:r>
              <a:rPr sz="1700" spc="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7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sites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15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sz="17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</a:t>
            </a:r>
            <a:r>
              <a:rPr sz="1700" spc="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mission.</a:t>
            </a:r>
            <a:endParaRPr sz="17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15"/>
              </a:spcBef>
              <a:buChar char="-"/>
              <a:tabLst>
                <a:tab pos="699135" algn="l"/>
                <a:tab pos="699770" algn="l"/>
              </a:tabLst>
            </a:pPr>
            <a:r>
              <a:rPr sz="1700" spc="-114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10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total</a:t>
            </a:r>
            <a:r>
              <a:rPr sz="17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payload</a:t>
            </a:r>
            <a:r>
              <a:rPr sz="17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mass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carried</a:t>
            </a:r>
            <a:r>
              <a:rPr sz="17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7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boosters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launched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700" spc="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NASA</a:t>
            </a:r>
            <a:r>
              <a:rPr sz="17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80" dirty="0">
                <a:solidFill>
                  <a:srgbClr val="767070"/>
                </a:solidFill>
                <a:latin typeface="Microsoft Sans Serif"/>
                <a:cs typeface="Microsoft Sans Serif"/>
              </a:rPr>
              <a:t>(CRS)</a:t>
            </a:r>
            <a:endParaRPr sz="17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15"/>
              </a:spcBef>
              <a:buChar char="-"/>
              <a:tabLst>
                <a:tab pos="699135" algn="l"/>
                <a:tab pos="699770" algn="l"/>
              </a:tabLst>
            </a:pPr>
            <a:r>
              <a:rPr sz="1700" spc="-114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average</a:t>
            </a:r>
            <a:r>
              <a:rPr sz="17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payload</a:t>
            </a:r>
            <a:r>
              <a:rPr sz="17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mass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carried</a:t>
            </a:r>
            <a:r>
              <a:rPr sz="17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700" spc="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booster</a:t>
            </a:r>
            <a:r>
              <a:rPr sz="17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version</a:t>
            </a:r>
            <a:r>
              <a:rPr sz="17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F9</a:t>
            </a:r>
            <a:r>
              <a:rPr sz="17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15" dirty="0">
                <a:solidFill>
                  <a:srgbClr val="767070"/>
                </a:solidFill>
                <a:latin typeface="Microsoft Sans Serif"/>
                <a:cs typeface="Microsoft Sans Serif"/>
              </a:rPr>
              <a:t>v1.1</a:t>
            </a:r>
            <a:endParaRPr sz="17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15"/>
              </a:spcBef>
              <a:buChar char="-"/>
              <a:tabLst>
                <a:tab pos="699135" algn="l"/>
                <a:tab pos="699770" algn="l"/>
              </a:tabLst>
            </a:pPr>
            <a:r>
              <a:rPr sz="1700" spc="-114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total</a:t>
            </a:r>
            <a:r>
              <a:rPr sz="1700" spc="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number</a:t>
            </a:r>
            <a:r>
              <a:rPr sz="17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of</a:t>
            </a:r>
            <a:r>
              <a:rPr sz="17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successful</a:t>
            </a:r>
            <a:r>
              <a:rPr sz="1700" spc="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7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failure</a:t>
            </a:r>
            <a:r>
              <a:rPr sz="17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mission</a:t>
            </a:r>
            <a:r>
              <a:rPr sz="17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outcomes</a:t>
            </a:r>
            <a:endParaRPr sz="17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15"/>
              </a:spcBef>
              <a:buChar char="-"/>
              <a:tabLst>
                <a:tab pos="699135" algn="l"/>
                <a:tab pos="699770" algn="l"/>
              </a:tabLst>
            </a:pPr>
            <a:r>
              <a:rPr sz="1700" spc="-114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failed</a:t>
            </a:r>
            <a:r>
              <a:rPr sz="17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landing</a:t>
            </a:r>
            <a:r>
              <a:rPr sz="17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outcomes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sz="17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drone</a:t>
            </a:r>
            <a:r>
              <a:rPr sz="1700" spc="10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ship,</a:t>
            </a:r>
            <a:r>
              <a:rPr sz="17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their</a:t>
            </a:r>
            <a:r>
              <a:rPr sz="17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booster</a:t>
            </a:r>
            <a:r>
              <a:rPr sz="17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version</a:t>
            </a:r>
            <a:r>
              <a:rPr sz="17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7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7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site</a:t>
            </a:r>
            <a:r>
              <a:rPr sz="17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names.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9312" y="5303837"/>
            <a:ext cx="10269220" cy="10220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Notebook:</a:t>
            </a:r>
            <a:endParaRPr lang="en-US" sz="2150" spc="-15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pPr marL="12065">
              <a:lnSpc>
                <a:spcPct val="100000"/>
              </a:lnSpc>
              <a:spcBef>
                <a:spcPts val="130"/>
              </a:spcBef>
              <a:tabLst>
                <a:tab pos="241300" algn="l"/>
                <a:tab pos="241935" algn="l"/>
              </a:tabLst>
            </a:pPr>
            <a:r>
              <a:rPr lang="en-IN" sz="2150" dirty="0">
                <a:latin typeface="Calibri"/>
                <a:cs typeface="Calibri"/>
              </a:rPr>
              <a:t>https://github.com/mohdrizwan02/applieddatascienceCAPSTONE/blob/main/jupyter-labs-eda-sql-coursera_sqllite.ipynb</a:t>
            </a:r>
            <a:endParaRPr sz="215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283972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spc="-235" dirty="0"/>
              <a:t>EDA</a:t>
            </a:r>
            <a:r>
              <a:rPr sz="3650" spc="125" dirty="0"/>
              <a:t> </a:t>
            </a:r>
            <a:r>
              <a:rPr sz="3650" spc="20" dirty="0"/>
              <a:t>with</a:t>
            </a:r>
            <a:r>
              <a:rPr sz="3650" spc="135" dirty="0"/>
              <a:t> </a:t>
            </a:r>
            <a:r>
              <a:rPr sz="3650" spc="-285" dirty="0"/>
              <a:t>SQL</a:t>
            </a:r>
            <a:endParaRPr sz="365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575" y="1532953"/>
            <a:ext cx="10263505" cy="414401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41300" marR="5080" indent="-229235">
              <a:lnSpc>
                <a:spcPct val="101899"/>
              </a:lnSpc>
              <a:spcBef>
                <a:spcPts val="75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15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marked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sites,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map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objects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such </a:t>
            </a:r>
            <a:r>
              <a:rPr sz="215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15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markers,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circles,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 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150" spc="-5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</a:t>
            </a:r>
            <a:r>
              <a:rPr sz="215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map.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assigned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(failure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success)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1.i.e.,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endParaRPr sz="215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0"/>
              </a:spcBef>
            </a:pP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1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failure,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1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1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success.</a:t>
            </a:r>
            <a:endParaRPr sz="2150">
              <a:latin typeface="Microsoft Sans Serif"/>
              <a:cs typeface="Microsoft Sans Serif"/>
            </a:endParaRPr>
          </a:p>
          <a:p>
            <a:pPr marL="241300" marR="786130" indent="-229235">
              <a:lnSpc>
                <a:spcPct val="101899"/>
              </a:lnSpc>
              <a:spcBef>
                <a:spcPts val="142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color-labeled</a:t>
            </a:r>
            <a:r>
              <a:rPr sz="215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215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clusters,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15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identified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15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have </a:t>
            </a:r>
            <a:r>
              <a:rPr sz="2150" spc="-5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relatively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2150">
              <a:latin typeface="Microsoft Sans Serif"/>
              <a:cs typeface="Microsoft Sans Serif"/>
            </a:endParaRPr>
          </a:p>
          <a:p>
            <a:pPr marL="241300" marR="257810" indent="-229235">
              <a:lnSpc>
                <a:spcPct val="101899"/>
              </a:lnSpc>
              <a:spcBef>
                <a:spcPts val="143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15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distances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1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proximities.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answered </a:t>
            </a:r>
            <a:r>
              <a:rPr sz="2150" spc="-5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some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question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instance: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450"/>
              </a:spcBef>
              <a:buChar char="-"/>
              <a:tabLst>
                <a:tab pos="698500" algn="l"/>
                <a:tab pos="699135" algn="l"/>
              </a:tabLst>
            </a:pPr>
            <a:r>
              <a:rPr sz="18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Are</a:t>
            </a:r>
            <a:r>
              <a:rPr sz="1800" spc="114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8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sites</a:t>
            </a:r>
            <a:r>
              <a:rPr sz="18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near</a:t>
            </a:r>
            <a:r>
              <a:rPr sz="1800" spc="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railways,</a:t>
            </a:r>
            <a:r>
              <a:rPr sz="1800" spc="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highways</a:t>
            </a:r>
            <a:r>
              <a:rPr sz="18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8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coastlines.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370"/>
              </a:spcBef>
              <a:buChar char="-"/>
              <a:tabLst>
                <a:tab pos="698500" algn="l"/>
                <a:tab pos="699135" algn="l"/>
              </a:tabLst>
            </a:pPr>
            <a:r>
              <a:rPr sz="18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Do</a:t>
            </a:r>
            <a:r>
              <a:rPr sz="1800" spc="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8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sites</a:t>
            </a:r>
            <a:r>
              <a:rPr sz="18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keep</a:t>
            </a:r>
            <a:r>
              <a:rPr sz="18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certain</a:t>
            </a:r>
            <a:r>
              <a:rPr sz="18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distance</a:t>
            </a:r>
            <a:r>
              <a:rPr sz="1800" spc="1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away</a:t>
            </a:r>
            <a:r>
              <a:rPr sz="18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8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cities.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13</a:t>
            </a:fld>
            <a:endParaRPr spc="9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73552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spc="-20" dirty="0"/>
              <a:t>Build</a:t>
            </a:r>
            <a:r>
              <a:rPr sz="3650" spc="100" dirty="0"/>
              <a:t> </a:t>
            </a:r>
            <a:r>
              <a:rPr sz="3650" spc="-120" dirty="0"/>
              <a:t>an</a:t>
            </a:r>
            <a:r>
              <a:rPr sz="3650" spc="145" dirty="0"/>
              <a:t> </a:t>
            </a:r>
            <a:r>
              <a:rPr sz="3650" spc="-60" dirty="0"/>
              <a:t>Interactive</a:t>
            </a:r>
            <a:r>
              <a:rPr sz="3650" spc="110" dirty="0"/>
              <a:t> </a:t>
            </a:r>
            <a:r>
              <a:rPr sz="3650" spc="-105" dirty="0"/>
              <a:t>Map</a:t>
            </a:r>
            <a:r>
              <a:rPr sz="3650" spc="100" dirty="0"/>
              <a:t> </a:t>
            </a:r>
            <a:r>
              <a:rPr sz="3650" spc="35" dirty="0"/>
              <a:t>with</a:t>
            </a:r>
            <a:r>
              <a:rPr sz="3650" spc="145" dirty="0"/>
              <a:t> </a:t>
            </a:r>
            <a:r>
              <a:rPr sz="3650" spc="-70" dirty="0"/>
              <a:t>Folium</a:t>
            </a:r>
            <a:endParaRPr sz="365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0932" y="1677406"/>
            <a:ext cx="9528175" cy="5158976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500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built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15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150" dirty="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pie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15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certain</a:t>
            </a:r>
            <a:r>
              <a:rPr sz="215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endParaRPr sz="2150" dirty="0">
              <a:latin typeface="Microsoft Sans Serif"/>
              <a:cs typeface="Microsoft Sans Serif"/>
            </a:endParaRPr>
          </a:p>
          <a:p>
            <a:pPr marL="241300" marR="5080" indent="-229235">
              <a:lnSpc>
                <a:spcPct val="101899"/>
              </a:lnSpc>
              <a:spcBef>
                <a:spcPts val="142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2150" spc="-5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(Kg)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version.</a:t>
            </a:r>
            <a:endParaRPr sz="2150" dirty="0">
              <a:latin typeface="Microsoft Sans Serif"/>
              <a:cs typeface="Microsoft Sans Serif"/>
            </a:endParaRPr>
          </a:p>
          <a:p>
            <a:pPr marL="241300" marR="24765" indent="-229235">
              <a:lnSpc>
                <a:spcPct val="103299"/>
              </a:lnSpc>
              <a:spcBef>
                <a:spcPts val="139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lang="en-US"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links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:</a:t>
            </a:r>
            <a:r>
              <a:rPr lang="en-US"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</a:p>
          <a:p>
            <a:pPr marL="12065" marR="24765">
              <a:lnSpc>
                <a:spcPct val="103299"/>
              </a:lnSpc>
              <a:spcBef>
                <a:spcPts val="1390"/>
              </a:spcBef>
              <a:tabLst>
                <a:tab pos="241300" algn="l"/>
                <a:tab pos="241935" algn="l"/>
              </a:tabLst>
            </a:pPr>
            <a:r>
              <a:rPr lang="en-IN"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https://github.com/mohdrizwan02/applieddatascienceCAPSTONE/blob/main/spacex_dash_app.py </a:t>
            </a:r>
          </a:p>
          <a:p>
            <a:pPr marL="12065" marR="24765">
              <a:lnSpc>
                <a:spcPct val="103299"/>
              </a:lnSpc>
              <a:spcBef>
                <a:spcPts val="1390"/>
              </a:spcBef>
              <a:tabLst>
                <a:tab pos="241300" algn="l"/>
                <a:tab pos="241935" algn="l"/>
              </a:tabLst>
            </a:pPr>
            <a:r>
              <a:rPr lang="en-IN"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https://github.com/mohdrizwan02/applieddatascienceCAPSTONE/blob/main/lab_jupyter_launch_site_location.ipynb</a:t>
            </a:r>
          </a:p>
          <a:p>
            <a:pPr marL="241300" marR="24765" indent="-229235">
              <a:lnSpc>
                <a:spcPct val="103299"/>
              </a:lnSpc>
              <a:spcBef>
                <a:spcPts val="139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endParaRPr lang="en-IN" sz="2150" spc="-10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pPr marL="12065" marR="24765">
              <a:lnSpc>
                <a:spcPct val="103299"/>
              </a:lnSpc>
              <a:spcBef>
                <a:spcPts val="1390"/>
              </a:spcBef>
              <a:tabLst>
                <a:tab pos="241300" algn="l"/>
                <a:tab pos="241935" algn="l"/>
              </a:tabLst>
            </a:pPr>
            <a:endParaRPr sz="215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14</a:t>
            </a:fld>
            <a:endParaRPr spc="9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1520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spc="-20" dirty="0"/>
              <a:t>Build</a:t>
            </a:r>
            <a:r>
              <a:rPr sz="3650" spc="95" dirty="0"/>
              <a:t> </a:t>
            </a:r>
            <a:r>
              <a:rPr sz="3650" spc="-229" dirty="0"/>
              <a:t>a</a:t>
            </a:r>
            <a:r>
              <a:rPr sz="3650" spc="140" dirty="0"/>
              <a:t> </a:t>
            </a:r>
            <a:r>
              <a:rPr sz="3650" spc="-65" dirty="0"/>
              <a:t>Dashboard</a:t>
            </a:r>
            <a:r>
              <a:rPr sz="3650" spc="95" dirty="0"/>
              <a:t> </a:t>
            </a:r>
            <a:r>
              <a:rPr sz="3650" spc="35" dirty="0"/>
              <a:t>with</a:t>
            </a:r>
            <a:r>
              <a:rPr sz="3650" spc="140" dirty="0"/>
              <a:t> </a:t>
            </a:r>
            <a:r>
              <a:rPr sz="3650" spc="-40" dirty="0"/>
              <a:t>Plotly</a:t>
            </a:r>
            <a:r>
              <a:rPr sz="3650" spc="175" dirty="0"/>
              <a:t> </a:t>
            </a:r>
            <a:r>
              <a:rPr sz="3650" spc="-145" dirty="0"/>
              <a:t>Dash</a:t>
            </a:r>
            <a:endParaRPr sz="365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813623"/>
            <a:ext cx="9561830" cy="3507627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9235">
              <a:lnSpc>
                <a:spcPts val="2490"/>
              </a:lnSpc>
              <a:spcBef>
                <a:spcPts val="125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loaded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numpy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pandas,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transformed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split</a:t>
            </a:r>
            <a:r>
              <a:rPr sz="215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our</a:t>
            </a:r>
            <a:endParaRPr sz="2150" dirty="0">
              <a:latin typeface="Microsoft Sans Serif"/>
              <a:cs typeface="Microsoft Sans Serif"/>
            </a:endParaRPr>
          </a:p>
          <a:p>
            <a:pPr marL="241300">
              <a:lnSpc>
                <a:spcPts val="2490"/>
              </a:lnSpc>
            </a:pP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testing.</a:t>
            </a:r>
            <a:endParaRPr sz="2150" dirty="0">
              <a:latin typeface="Microsoft Sans Serif"/>
              <a:cs typeface="Microsoft Sans Serif"/>
            </a:endParaRPr>
          </a:p>
          <a:p>
            <a:pPr marL="241300" marR="2000250" indent="-229235">
              <a:lnSpc>
                <a:spcPts val="2400"/>
              </a:lnSpc>
              <a:spcBef>
                <a:spcPts val="141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built</a:t>
            </a:r>
            <a:r>
              <a:rPr sz="215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tune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 </a:t>
            </a:r>
            <a:r>
              <a:rPr sz="2150" spc="-5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hyperparameters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GridSearchCV.</a:t>
            </a:r>
            <a:endParaRPr sz="2150" dirty="0">
              <a:latin typeface="Microsoft Sans Serif"/>
              <a:cs typeface="Microsoft Sans Serif"/>
            </a:endParaRPr>
          </a:p>
          <a:p>
            <a:pPr marL="241300" marR="593090" indent="-229235">
              <a:lnSpc>
                <a:spcPts val="2400"/>
              </a:lnSpc>
              <a:spcBef>
                <a:spcPts val="135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metric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our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model,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 </a:t>
            </a:r>
            <a:r>
              <a:rPr sz="2150" spc="-5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engineering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tuning.</a:t>
            </a:r>
            <a:endParaRPr sz="2150" dirty="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13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found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performing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model.</a:t>
            </a:r>
            <a:endParaRPr sz="2150" dirty="0">
              <a:latin typeface="Microsoft Sans Serif"/>
              <a:cs typeface="Microsoft Sans Serif"/>
            </a:endParaRPr>
          </a:p>
          <a:p>
            <a:pPr marL="241300" marR="5080" indent="-229235">
              <a:lnSpc>
                <a:spcPct val="92200"/>
              </a:lnSpc>
              <a:spcBef>
                <a:spcPts val="137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Notebook:</a:t>
            </a:r>
            <a:r>
              <a:rPr lang="en-IN"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https://github.com/mohdrizwan02/applieddatascienceCAPSTONE/blob/main/SpaceX_Machine%20Learning%20Prediction_Part_5.ipynb</a:t>
            </a:r>
            <a:endParaRPr sz="215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15</a:t>
            </a:fld>
            <a:endParaRPr spc="9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6753859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spc="-65" dirty="0"/>
              <a:t>Predictive</a:t>
            </a:r>
            <a:r>
              <a:rPr sz="3650" spc="90" dirty="0"/>
              <a:t> </a:t>
            </a:r>
            <a:r>
              <a:rPr sz="3650" spc="-100" dirty="0"/>
              <a:t>Analysis</a:t>
            </a:r>
            <a:r>
              <a:rPr sz="3650" spc="95" dirty="0"/>
              <a:t> </a:t>
            </a:r>
            <a:r>
              <a:rPr sz="3650" spc="-100" dirty="0"/>
              <a:t>(Classification)</a:t>
            </a:r>
            <a:endParaRPr sz="365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750" y="1659953"/>
            <a:ext cx="5113020" cy="155130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Clr>
                <a:srgbClr val="292929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demo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2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16</a:t>
            </a:fld>
            <a:endParaRPr spc="9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145986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spc="-135" dirty="0"/>
              <a:t>Results</a:t>
            </a:r>
            <a:endParaRPr sz="365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18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4562" y="2083435"/>
            <a:ext cx="10411460" cy="6921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plot,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found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amount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endParaRPr sz="215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0"/>
              </a:spcBef>
            </a:pP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15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602869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dirty="0"/>
              <a:t>Flight</a:t>
            </a:r>
            <a:r>
              <a:rPr sz="3650" spc="150" dirty="0"/>
              <a:t> </a:t>
            </a:r>
            <a:r>
              <a:rPr sz="3650" spc="-95" dirty="0"/>
              <a:t>Number</a:t>
            </a:r>
            <a:r>
              <a:rPr sz="3650" spc="150" dirty="0"/>
              <a:t> </a:t>
            </a:r>
            <a:r>
              <a:rPr sz="3650" spc="-155" dirty="0"/>
              <a:t>vs.</a:t>
            </a:r>
            <a:r>
              <a:rPr sz="3650" spc="130" dirty="0"/>
              <a:t> </a:t>
            </a:r>
            <a:r>
              <a:rPr sz="3650" spc="-135" dirty="0"/>
              <a:t>Launch</a:t>
            </a:r>
            <a:r>
              <a:rPr sz="3650" spc="195" dirty="0"/>
              <a:t> </a:t>
            </a:r>
            <a:r>
              <a:rPr sz="3650" spc="-110" dirty="0"/>
              <a:t>Site</a:t>
            </a:r>
            <a:endParaRPr sz="365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9675" y="2952750"/>
            <a:ext cx="9677400" cy="25050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4375" y="1367472"/>
            <a:ext cx="2028825" cy="95631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 marR="5080">
              <a:lnSpc>
                <a:spcPts val="3450"/>
              </a:lnSpc>
              <a:spcBef>
                <a:spcPts val="565"/>
              </a:spcBef>
            </a:pPr>
            <a:r>
              <a:rPr sz="3200" spc="-125" dirty="0"/>
              <a:t>Payload</a:t>
            </a:r>
            <a:r>
              <a:rPr sz="3200" spc="40" dirty="0"/>
              <a:t> </a:t>
            </a:r>
            <a:r>
              <a:rPr sz="3200" spc="-145" dirty="0"/>
              <a:t>vs. </a:t>
            </a:r>
            <a:r>
              <a:rPr sz="3200" spc="-835" dirty="0"/>
              <a:t> </a:t>
            </a:r>
            <a:r>
              <a:rPr sz="3200" spc="-130" dirty="0"/>
              <a:t>Launch</a:t>
            </a:r>
            <a:r>
              <a:rPr sz="3200" spc="-35" dirty="0"/>
              <a:t> </a:t>
            </a:r>
            <a:r>
              <a:rPr sz="3200" spc="-105" dirty="0"/>
              <a:t>Site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4318366" y="771016"/>
            <a:ext cx="42545" cy="5411470"/>
          </a:xfrm>
          <a:custGeom>
            <a:avLst/>
            <a:gdLst/>
            <a:ahLst/>
            <a:cxnLst/>
            <a:rect l="l" t="t" r="r" b="b"/>
            <a:pathLst>
              <a:path w="42545" h="5411470">
                <a:moveTo>
                  <a:pt x="21056" y="-20637"/>
                </a:moveTo>
                <a:lnTo>
                  <a:pt x="21056" y="5432082"/>
                </a:lnTo>
              </a:path>
            </a:pathLst>
          </a:custGeom>
          <a:ln w="83388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23734" y="3181350"/>
            <a:ext cx="6773876" cy="236711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62500" y="1190625"/>
            <a:ext cx="6534150" cy="158115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076051" y="6441747"/>
            <a:ext cx="22860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19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8865" y="6090602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2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8225" y="1965188"/>
            <a:ext cx="2540635" cy="3098165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5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1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8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146939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spc="-40" dirty="0"/>
              <a:t>Outline</a:t>
            </a:r>
            <a:endParaRPr sz="365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630" y="545211"/>
            <a:ext cx="5393690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40" dirty="0"/>
              <a:t>Success</a:t>
            </a:r>
            <a:r>
              <a:rPr spc="145" dirty="0"/>
              <a:t> </a:t>
            </a:r>
            <a:r>
              <a:rPr spc="-215" dirty="0"/>
              <a:t>Rate</a:t>
            </a:r>
            <a:r>
              <a:rPr spc="150" dirty="0"/>
              <a:t> </a:t>
            </a:r>
            <a:r>
              <a:rPr spc="-185" dirty="0"/>
              <a:t>vs.</a:t>
            </a:r>
            <a:r>
              <a:rPr spc="150" dirty="0"/>
              <a:t> </a:t>
            </a:r>
            <a:r>
              <a:rPr spc="-15" dirty="0"/>
              <a:t>Orbit</a:t>
            </a:r>
            <a:r>
              <a:rPr spc="114" dirty="0"/>
              <a:t> </a:t>
            </a:r>
            <a:r>
              <a:rPr spc="-180" dirty="0"/>
              <a:t>Type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2630" y="1770951"/>
            <a:ext cx="3543935" cy="126365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241300" marR="5080" indent="-229235">
              <a:lnSpc>
                <a:spcPct val="92200"/>
              </a:lnSpc>
              <a:spcBef>
                <a:spcPts val="32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45" dirty="0">
                <a:latin typeface="Microsoft Sans Serif"/>
                <a:cs typeface="Microsoft Sans Serif"/>
              </a:rPr>
              <a:t>From</a:t>
            </a:r>
            <a:r>
              <a:rPr sz="2150" spc="-40" dirty="0">
                <a:latin typeface="Microsoft Sans Serif"/>
                <a:cs typeface="Microsoft Sans Serif"/>
              </a:rPr>
              <a:t> </a:t>
            </a:r>
            <a:r>
              <a:rPr sz="2150" spc="-15" dirty="0">
                <a:latin typeface="Microsoft Sans Serif"/>
                <a:cs typeface="Microsoft Sans Serif"/>
              </a:rPr>
              <a:t>the </a:t>
            </a:r>
            <a:r>
              <a:rPr sz="2150" spc="15" dirty="0">
                <a:latin typeface="Microsoft Sans Serif"/>
                <a:cs typeface="Microsoft Sans Serif"/>
              </a:rPr>
              <a:t>plot, </a:t>
            </a:r>
            <a:r>
              <a:rPr sz="2150" spc="-85" dirty="0">
                <a:latin typeface="Microsoft Sans Serif"/>
                <a:cs typeface="Microsoft Sans Serif"/>
              </a:rPr>
              <a:t>we</a:t>
            </a:r>
            <a:r>
              <a:rPr sz="2150" spc="-80" dirty="0">
                <a:latin typeface="Microsoft Sans Serif"/>
                <a:cs typeface="Microsoft Sans Serif"/>
              </a:rPr>
              <a:t> </a:t>
            </a:r>
            <a:r>
              <a:rPr sz="2150" spc="-100" dirty="0">
                <a:latin typeface="Microsoft Sans Serif"/>
                <a:cs typeface="Microsoft Sans Serif"/>
              </a:rPr>
              <a:t>can</a:t>
            </a:r>
            <a:r>
              <a:rPr sz="2150" spc="-95" dirty="0">
                <a:latin typeface="Microsoft Sans Serif"/>
                <a:cs typeface="Microsoft Sans Serif"/>
              </a:rPr>
              <a:t> </a:t>
            </a:r>
            <a:r>
              <a:rPr sz="2150" spc="-100" dirty="0">
                <a:latin typeface="Microsoft Sans Serif"/>
                <a:cs typeface="Microsoft Sans Serif"/>
              </a:rPr>
              <a:t>see </a:t>
            </a:r>
            <a:r>
              <a:rPr sz="2150" spc="-95" dirty="0">
                <a:latin typeface="Microsoft Sans Serif"/>
                <a:cs typeface="Microsoft Sans Serif"/>
              </a:rPr>
              <a:t> </a:t>
            </a:r>
            <a:r>
              <a:rPr sz="2150" spc="145" dirty="0">
                <a:latin typeface="Microsoft Sans Serif"/>
                <a:cs typeface="Microsoft Sans Serif"/>
              </a:rPr>
              <a:t>t</a:t>
            </a:r>
            <a:r>
              <a:rPr sz="2150" spc="-70" dirty="0">
                <a:latin typeface="Microsoft Sans Serif"/>
                <a:cs typeface="Microsoft Sans Serif"/>
              </a:rPr>
              <a:t>h</a:t>
            </a:r>
            <a:r>
              <a:rPr sz="2150" spc="-150" dirty="0">
                <a:latin typeface="Microsoft Sans Serif"/>
                <a:cs typeface="Microsoft Sans Serif"/>
              </a:rPr>
              <a:t>a</a:t>
            </a:r>
            <a:r>
              <a:rPr sz="2150" spc="105" dirty="0">
                <a:latin typeface="Microsoft Sans Serif"/>
                <a:cs typeface="Microsoft Sans Serif"/>
              </a:rPr>
              <a:t>t</a:t>
            </a:r>
            <a:r>
              <a:rPr sz="2150" spc="140" dirty="0">
                <a:latin typeface="Microsoft Sans Serif"/>
                <a:cs typeface="Microsoft Sans Serif"/>
              </a:rPr>
              <a:t> </a:t>
            </a:r>
            <a:r>
              <a:rPr sz="2150" spc="-310" dirty="0">
                <a:latin typeface="Microsoft Sans Serif"/>
                <a:cs typeface="Microsoft Sans Serif"/>
              </a:rPr>
              <a:t>E</a:t>
            </a:r>
            <a:r>
              <a:rPr sz="2150" spc="-250" dirty="0">
                <a:latin typeface="Microsoft Sans Serif"/>
                <a:cs typeface="Microsoft Sans Serif"/>
              </a:rPr>
              <a:t>S</a:t>
            </a:r>
            <a:r>
              <a:rPr sz="2150" spc="15" dirty="0">
                <a:latin typeface="Microsoft Sans Serif"/>
                <a:cs typeface="Microsoft Sans Serif"/>
              </a:rPr>
              <a:t>-</a:t>
            </a:r>
            <a:r>
              <a:rPr sz="2150" spc="-75" dirty="0">
                <a:latin typeface="Microsoft Sans Serif"/>
                <a:cs typeface="Microsoft Sans Serif"/>
              </a:rPr>
              <a:t>L</a:t>
            </a:r>
            <a:r>
              <a:rPr sz="2150" spc="145" dirty="0">
                <a:latin typeface="Microsoft Sans Serif"/>
                <a:cs typeface="Microsoft Sans Serif"/>
              </a:rPr>
              <a:t>1</a:t>
            </a:r>
            <a:r>
              <a:rPr sz="2150" spc="-100" dirty="0">
                <a:latin typeface="Microsoft Sans Serif"/>
                <a:cs typeface="Microsoft Sans Serif"/>
              </a:rPr>
              <a:t>,</a:t>
            </a:r>
            <a:r>
              <a:rPr sz="2150" spc="50" dirty="0">
                <a:latin typeface="Microsoft Sans Serif"/>
                <a:cs typeface="Microsoft Sans Serif"/>
              </a:rPr>
              <a:t> </a:t>
            </a:r>
            <a:r>
              <a:rPr sz="2150" spc="-250" dirty="0">
                <a:latin typeface="Microsoft Sans Serif"/>
                <a:cs typeface="Microsoft Sans Serif"/>
              </a:rPr>
              <a:t>G</a:t>
            </a:r>
            <a:r>
              <a:rPr sz="2150" spc="-310" dirty="0">
                <a:latin typeface="Microsoft Sans Serif"/>
                <a:cs typeface="Microsoft Sans Serif"/>
              </a:rPr>
              <a:t>E</a:t>
            </a:r>
            <a:r>
              <a:rPr sz="2150" spc="-105" dirty="0">
                <a:latin typeface="Microsoft Sans Serif"/>
                <a:cs typeface="Microsoft Sans Serif"/>
              </a:rPr>
              <a:t>O</a:t>
            </a:r>
            <a:r>
              <a:rPr sz="2150" spc="-100" dirty="0">
                <a:latin typeface="Microsoft Sans Serif"/>
                <a:cs typeface="Microsoft Sans Serif"/>
              </a:rPr>
              <a:t>,</a:t>
            </a:r>
            <a:r>
              <a:rPr sz="2150" spc="50" dirty="0">
                <a:latin typeface="Microsoft Sans Serif"/>
                <a:cs typeface="Microsoft Sans Serif"/>
              </a:rPr>
              <a:t> </a:t>
            </a:r>
            <a:r>
              <a:rPr sz="2150" spc="-210" dirty="0">
                <a:latin typeface="Microsoft Sans Serif"/>
                <a:cs typeface="Microsoft Sans Serif"/>
              </a:rPr>
              <a:t>H</a:t>
            </a:r>
            <a:r>
              <a:rPr sz="2150" spc="-155" dirty="0">
                <a:latin typeface="Microsoft Sans Serif"/>
                <a:cs typeface="Microsoft Sans Serif"/>
              </a:rPr>
              <a:t>E</a:t>
            </a:r>
            <a:r>
              <a:rPr sz="2150" spc="-175" dirty="0">
                <a:latin typeface="Microsoft Sans Serif"/>
                <a:cs typeface="Microsoft Sans Serif"/>
              </a:rPr>
              <a:t>O</a:t>
            </a:r>
            <a:r>
              <a:rPr sz="2150" spc="-100" dirty="0">
                <a:latin typeface="Microsoft Sans Serif"/>
                <a:cs typeface="Microsoft Sans Serif"/>
              </a:rPr>
              <a:t>,</a:t>
            </a:r>
            <a:r>
              <a:rPr sz="2150" spc="125" dirty="0">
                <a:latin typeface="Microsoft Sans Serif"/>
                <a:cs typeface="Microsoft Sans Serif"/>
              </a:rPr>
              <a:t> </a:t>
            </a:r>
            <a:r>
              <a:rPr sz="2150" spc="-310" dirty="0">
                <a:latin typeface="Microsoft Sans Serif"/>
                <a:cs typeface="Microsoft Sans Serif"/>
              </a:rPr>
              <a:t>S</a:t>
            </a:r>
            <a:r>
              <a:rPr sz="2150" spc="-240" dirty="0">
                <a:latin typeface="Microsoft Sans Serif"/>
                <a:cs typeface="Microsoft Sans Serif"/>
              </a:rPr>
              <a:t>S</a:t>
            </a:r>
            <a:r>
              <a:rPr sz="2150" spc="-175" dirty="0">
                <a:latin typeface="Microsoft Sans Serif"/>
                <a:cs typeface="Microsoft Sans Serif"/>
              </a:rPr>
              <a:t>O</a:t>
            </a:r>
            <a:r>
              <a:rPr sz="2150" spc="-100" dirty="0">
                <a:latin typeface="Microsoft Sans Serif"/>
                <a:cs typeface="Microsoft Sans Serif"/>
              </a:rPr>
              <a:t>,  </a:t>
            </a:r>
            <a:r>
              <a:rPr sz="2150" spc="-140" dirty="0">
                <a:latin typeface="Microsoft Sans Serif"/>
                <a:cs typeface="Microsoft Sans Serif"/>
              </a:rPr>
              <a:t>VLEO</a:t>
            </a:r>
            <a:r>
              <a:rPr sz="2150" spc="65" dirty="0">
                <a:latin typeface="Microsoft Sans Serif"/>
                <a:cs typeface="Microsoft Sans Serif"/>
              </a:rPr>
              <a:t> </a:t>
            </a:r>
            <a:r>
              <a:rPr sz="2150" spc="-40" dirty="0">
                <a:latin typeface="Microsoft Sans Serif"/>
                <a:cs typeface="Microsoft Sans Serif"/>
              </a:rPr>
              <a:t>had</a:t>
            </a:r>
            <a:r>
              <a:rPr sz="2150" spc="60" dirty="0">
                <a:latin typeface="Microsoft Sans Serif"/>
                <a:cs typeface="Microsoft Sans Serif"/>
              </a:rPr>
              <a:t> </a:t>
            </a:r>
            <a:r>
              <a:rPr sz="2150" spc="-15" dirty="0">
                <a:latin typeface="Microsoft Sans Serif"/>
                <a:cs typeface="Microsoft Sans Serif"/>
              </a:rPr>
              <a:t>the</a:t>
            </a:r>
            <a:r>
              <a:rPr sz="2150" spc="120" dirty="0">
                <a:latin typeface="Microsoft Sans Serif"/>
                <a:cs typeface="Microsoft Sans Serif"/>
              </a:rPr>
              <a:t> </a:t>
            </a:r>
            <a:r>
              <a:rPr sz="2150" spc="-35" dirty="0">
                <a:latin typeface="Microsoft Sans Serif"/>
                <a:cs typeface="Microsoft Sans Serif"/>
              </a:rPr>
              <a:t>most</a:t>
            </a:r>
            <a:r>
              <a:rPr sz="2150" spc="120" dirty="0">
                <a:latin typeface="Microsoft Sans Serif"/>
                <a:cs typeface="Microsoft Sans Serif"/>
              </a:rPr>
              <a:t> </a:t>
            </a:r>
            <a:r>
              <a:rPr sz="2150" spc="-110" dirty="0">
                <a:latin typeface="Microsoft Sans Serif"/>
                <a:cs typeface="Microsoft Sans Serif"/>
              </a:rPr>
              <a:t>success </a:t>
            </a:r>
            <a:r>
              <a:rPr sz="2150" spc="-555" dirty="0">
                <a:latin typeface="Microsoft Sans Serif"/>
                <a:cs typeface="Microsoft Sans Serif"/>
              </a:rPr>
              <a:t> </a:t>
            </a:r>
            <a:r>
              <a:rPr sz="2150" spc="-30" dirty="0">
                <a:latin typeface="Microsoft Sans Serif"/>
                <a:cs typeface="Microsoft Sans Serif"/>
              </a:rPr>
              <a:t>rate.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600575"/>
            <a:ext cx="1014094" cy="2019300"/>
          </a:xfrm>
          <a:custGeom>
            <a:avLst/>
            <a:gdLst/>
            <a:ahLst/>
            <a:cxnLst/>
            <a:rect l="l" t="t" r="r" b="b"/>
            <a:pathLst>
              <a:path w="1014094" h="2019300">
                <a:moveTo>
                  <a:pt x="1014056" y="1370926"/>
                </a:moveTo>
                <a:lnTo>
                  <a:pt x="831215" y="1188085"/>
                </a:lnTo>
                <a:lnTo>
                  <a:pt x="1009650" y="1009650"/>
                </a:lnTo>
                <a:lnTo>
                  <a:pt x="0" y="0"/>
                </a:lnTo>
                <a:lnTo>
                  <a:pt x="0" y="2019300"/>
                </a:lnTo>
                <a:lnTo>
                  <a:pt x="487857" y="1531442"/>
                </a:lnTo>
                <a:lnTo>
                  <a:pt x="670699" y="1714271"/>
                </a:lnTo>
                <a:lnTo>
                  <a:pt x="1014056" y="1370926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36091" y="2278329"/>
            <a:ext cx="6476187" cy="3377666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1219307" y="0"/>
            <a:ext cx="972819" cy="1933575"/>
          </a:xfrm>
          <a:custGeom>
            <a:avLst/>
            <a:gdLst/>
            <a:ahLst/>
            <a:cxnLst/>
            <a:rect l="l" t="t" r="r" b="b"/>
            <a:pathLst>
              <a:path w="972820" h="1933575">
                <a:moveTo>
                  <a:pt x="972693" y="0"/>
                </a:moveTo>
                <a:lnTo>
                  <a:pt x="1143" y="966724"/>
                </a:lnTo>
                <a:lnTo>
                  <a:pt x="178384" y="1143114"/>
                </a:lnTo>
                <a:lnTo>
                  <a:pt x="0" y="1321562"/>
                </a:lnTo>
                <a:lnTo>
                  <a:pt x="348615" y="1670177"/>
                </a:lnTo>
                <a:lnTo>
                  <a:pt x="527900" y="1490954"/>
                </a:lnTo>
                <a:lnTo>
                  <a:pt x="972693" y="1933575"/>
                </a:lnTo>
                <a:lnTo>
                  <a:pt x="972693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076051" y="6441747"/>
            <a:ext cx="22860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20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2096198"/>
            <a:ext cx="10200640" cy="102489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41300" marR="5080" indent="-229235">
              <a:lnSpc>
                <a:spcPct val="101899"/>
              </a:lnSpc>
              <a:spcBef>
                <a:spcPts val="75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215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15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type.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LEO </a:t>
            </a:r>
            <a:r>
              <a:rPr sz="2150" spc="-5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orbit,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related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to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whereas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r>
              <a:rPr sz="215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orbit,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15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orbit.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582104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dirty="0"/>
              <a:t>Flight</a:t>
            </a:r>
            <a:r>
              <a:rPr sz="3650" spc="150" dirty="0"/>
              <a:t> </a:t>
            </a:r>
            <a:r>
              <a:rPr sz="3650" spc="-95" dirty="0"/>
              <a:t>Number</a:t>
            </a:r>
            <a:r>
              <a:rPr sz="3650" spc="150" dirty="0"/>
              <a:t> </a:t>
            </a:r>
            <a:r>
              <a:rPr sz="3650" spc="-155" dirty="0"/>
              <a:t>vs.</a:t>
            </a:r>
            <a:r>
              <a:rPr sz="3650" spc="130" dirty="0"/>
              <a:t> </a:t>
            </a:r>
            <a:r>
              <a:rPr sz="3650" spc="10" dirty="0"/>
              <a:t>Orbit</a:t>
            </a:r>
            <a:r>
              <a:rPr sz="3650" spc="155" dirty="0"/>
              <a:t> </a:t>
            </a:r>
            <a:r>
              <a:rPr sz="3650" spc="-165" dirty="0"/>
              <a:t>Type</a:t>
            </a:r>
            <a:endParaRPr sz="36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3025" y="3533775"/>
            <a:ext cx="8267700" cy="21050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21</a:t>
            </a:fld>
            <a:endParaRPr spc="9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2083435"/>
            <a:ext cx="9993630" cy="6921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30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payloads,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PO,</a:t>
            </a:r>
            <a:endParaRPr sz="215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0"/>
              </a:spcBef>
            </a:pPr>
            <a:r>
              <a:rPr sz="215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LEO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ISS</a:t>
            </a:r>
            <a:r>
              <a:rPr sz="215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orbits.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453326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spc="-114" dirty="0"/>
              <a:t>Payload</a:t>
            </a:r>
            <a:r>
              <a:rPr sz="3650" spc="155" dirty="0"/>
              <a:t> </a:t>
            </a:r>
            <a:r>
              <a:rPr sz="3650" spc="-175" dirty="0"/>
              <a:t>vs.</a:t>
            </a:r>
            <a:r>
              <a:rPr sz="3650" spc="190" dirty="0"/>
              <a:t> </a:t>
            </a:r>
            <a:r>
              <a:rPr sz="3650" spc="10" dirty="0"/>
              <a:t>Orbit</a:t>
            </a:r>
            <a:r>
              <a:rPr sz="3650" spc="140" dirty="0"/>
              <a:t> </a:t>
            </a:r>
            <a:r>
              <a:rPr sz="3650" spc="-170" dirty="0"/>
              <a:t>Type</a:t>
            </a:r>
            <a:endParaRPr sz="36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0" y="3429000"/>
            <a:ext cx="9086850" cy="20955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22</a:t>
            </a:fld>
            <a:endParaRPr spc="9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630" y="545211"/>
            <a:ext cx="5651500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5" dirty="0"/>
              <a:t>Launch</a:t>
            </a:r>
            <a:r>
              <a:rPr spc="110" dirty="0"/>
              <a:t> </a:t>
            </a:r>
            <a:r>
              <a:rPr spc="-240" dirty="0"/>
              <a:t>Success</a:t>
            </a:r>
            <a:r>
              <a:rPr spc="145" dirty="0"/>
              <a:t> </a:t>
            </a:r>
            <a:r>
              <a:rPr spc="-155" dirty="0"/>
              <a:t>Yearly</a:t>
            </a:r>
            <a:r>
              <a:rPr spc="155" dirty="0"/>
              <a:t> </a:t>
            </a:r>
            <a:r>
              <a:rPr spc="-125" dirty="0"/>
              <a:t>Trend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22630" y="1770951"/>
            <a:ext cx="3275329" cy="126365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241300" marR="5080" indent="-229235">
              <a:lnSpc>
                <a:spcPct val="92200"/>
              </a:lnSpc>
              <a:spcBef>
                <a:spcPts val="32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45" dirty="0">
                <a:latin typeface="Microsoft Sans Serif"/>
                <a:cs typeface="Microsoft Sans Serif"/>
              </a:rPr>
              <a:t>From</a:t>
            </a:r>
            <a:r>
              <a:rPr sz="2150" spc="-40" dirty="0">
                <a:latin typeface="Microsoft Sans Serif"/>
                <a:cs typeface="Microsoft Sans Serif"/>
              </a:rPr>
              <a:t> </a:t>
            </a:r>
            <a:r>
              <a:rPr sz="2150" spc="-15" dirty="0">
                <a:latin typeface="Microsoft Sans Serif"/>
                <a:cs typeface="Microsoft Sans Serif"/>
              </a:rPr>
              <a:t>the </a:t>
            </a:r>
            <a:r>
              <a:rPr sz="2150" spc="15" dirty="0">
                <a:latin typeface="Microsoft Sans Serif"/>
                <a:cs typeface="Microsoft Sans Serif"/>
              </a:rPr>
              <a:t>plot, </a:t>
            </a:r>
            <a:r>
              <a:rPr sz="2150" spc="-85" dirty="0">
                <a:latin typeface="Microsoft Sans Serif"/>
                <a:cs typeface="Microsoft Sans Serif"/>
              </a:rPr>
              <a:t>we</a:t>
            </a:r>
            <a:r>
              <a:rPr sz="2150" spc="-80" dirty="0">
                <a:latin typeface="Microsoft Sans Serif"/>
                <a:cs typeface="Microsoft Sans Serif"/>
              </a:rPr>
              <a:t> </a:t>
            </a:r>
            <a:r>
              <a:rPr sz="2150" spc="-100" dirty="0">
                <a:latin typeface="Microsoft Sans Serif"/>
                <a:cs typeface="Microsoft Sans Serif"/>
              </a:rPr>
              <a:t>can </a:t>
            </a:r>
            <a:r>
              <a:rPr sz="2150" spc="-95" dirty="0">
                <a:latin typeface="Microsoft Sans Serif"/>
                <a:cs typeface="Microsoft Sans Serif"/>
              </a:rPr>
              <a:t> </a:t>
            </a:r>
            <a:r>
              <a:rPr sz="2150" spc="-40" dirty="0">
                <a:latin typeface="Microsoft Sans Serif"/>
                <a:cs typeface="Microsoft Sans Serif"/>
              </a:rPr>
              <a:t>observe</a:t>
            </a:r>
            <a:r>
              <a:rPr sz="2150" spc="105" dirty="0">
                <a:latin typeface="Microsoft Sans Serif"/>
                <a:cs typeface="Microsoft Sans Serif"/>
              </a:rPr>
              <a:t> </a:t>
            </a:r>
            <a:r>
              <a:rPr sz="2150" spc="5" dirty="0">
                <a:latin typeface="Microsoft Sans Serif"/>
                <a:cs typeface="Microsoft Sans Serif"/>
              </a:rPr>
              <a:t>that</a:t>
            </a:r>
            <a:r>
              <a:rPr sz="2150" spc="50" dirty="0">
                <a:latin typeface="Microsoft Sans Serif"/>
                <a:cs typeface="Microsoft Sans Serif"/>
              </a:rPr>
              <a:t> </a:t>
            </a:r>
            <a:r>
              <a:rPr sz="2150" spc="-100" dirty="0">
                <a:latin typeface="Microsoft Sans Serif"/>
                <a:cs typeface="Microsoft Sans Serif"/>
              </a:rPr>
              <a:t>success</a:t>
            </a:r>
            <a:r>
              <a:rPr sz="2150" spc="95" dirty="0">
                <a:latin typeface="Microsoft Sans Serif"/>
                <a:cs typeface="Microsoft Sans Serif"/>
              </a:rPr>
              <a:t> </a:t>
            </a:r>
            <a:r>
              <a:rPr sz="2150" spc="-20" dirty="0">
                <a:latin typeface="Microsoft Sans Serif"/>
                <a:cs typeface="Microsoft Sans Serif"/>
              </a:rPr>
              <a:t>rate </a:t>
            </a:r>
            <a:r>
              <a:rPr sz="2150" spc="-560" dirty="0">
                <a:latin typeface="Microsoft Sans Serif"/>
                <a:cs typeface="Microsoft Sans Serif"/>
              </a:rPr>
              <a:t> </a:t>
            </a:r>
            <a:r>
              <a:rPr sz="2150" spc="-75" dirty="0">
                <a:latin typeface="Microsoft Sans Serif"/>
                <a:cs typeface="Microsoft Sans Serif"/>
              </a:rPr>
              <a:t>since</a:t>
            </a:r>
            <a:r>
              <a:rPr sz="2150" spc="-70" dirty="0">
                <a:latin typeface="Microsoft Sans Serif"/>
                <a:cs typeface="Microsoft Sans Serif"/>
              </a:rPr>
              <a:t> </a:t>
            </a:r>
            <a:r>
              <a:rPr sz="2150" spc="120" dirty="0">
                <a:latin typeface="Microsoft Sans Serif"/>
                <a:cs typeface="Microsoft Sans Serif"/>
              </a:rPr>
              <a:t>2013 </a:t>
            </a:r>
            <a:r>
              <a:rPr sz="2150" spc="20" dirty="0">
                <a:latin typeface="Microsoft Sans Serif"/>
                <a:cs typeface="Microsoft Sans Serif"/>
              </a:rPr>
              <a:t>kept </a:t>
            </a:r>
            <a:r>
              <a:rPr sz="2150" spc="-20" dirty="0">
                <a:latin typeface="Microsoft Sans Serif"/>
                <a:cs typeface="Microsoft Sans Serif"/>
              </a:rPr>
              <a:t>on </a:t>
            </a:r>
            <a:r>
              <a:rPr sz="2150" spc="-15" dirty="0">
                <a:latin typeface="Microsoft Sans Serif"/>
                <a:cs typeface="Microsoft Sans Serif"/>
              </a:rPr>
              <a:t> </a:t>
            </a:r>
            <a:r>
              <a:rPr sz="2150" spc="-40" dirty="0">
                <a:latin typeface="Microsoft Sans Serif"/>
                <a:cs typeface="Microsoft Sans Serif"/>
              </a:rPr>
              <a:t>increasing</a:t>
            </a:r>
            <a:r>
              <a:rPr sz="2150" spc="65" dirty="0">
                <a:latin typeface="Microsoft Sans Serif"/>
                <a:cs typeface="Microsoft Sans Serif"/>
              </a:rPr>
              <a:t> </a:t>
            </a:r>
            <a:r>
              <a:rPr sz="2150" spc="55" dirty="0">
                <a:latin typeface="Microsoft Sans Serif"/>
                <a:cs typeface="Microsoft Sans Serif"/>
              </a:rPr>
              <a:t>till</a:t>
            </a:r>
            <a:r>
              <a:rPr sz="2150" spc="100" dirty="0">
                <a:latin typeface="Microsoft Sans Serif"/>
                <a:cs typeface="Microsoft Sans Serif"/>
              </a:rPr>
              <a:t> </a:t>
            </a:r>
            <a:r>
              <a:rPr sz="2150" spc="70" dirty="0">
                <a:latin typeface="Microsoft Sans Serif"/>
                <a:cs typeface="Microsoft Sans Serif"/>
              </a:rPr>
              <a:t>2020.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600575"/>
            <a:ext cx="1014094" cy="2019300"/>
          </a:xfrm>
          <a:custGeom>
            <a:avLst/>
            <a:gdLst/>
            <a:ahLst/>
            <a:cxnLst/>
            <a:rect l="l" t="t" r="r" b="b"/>
            <a:pathLst>
              <a:path w="1014094" h="2019300">
                <a:moveTo>
                  <a:pt x="1014056" y="1370926"/>
                </a:moveTo>
                <a:lnTo>
                  <a:pt x="831215" y="1188085"/>
                </a:lnTo>
                <a:lnTo>
                  <a:pt x="1009650" y="1009650"/>
                </a:lnTo>
                <a:lnTo>
                  <a:pt x="0" y="0"/>
                </a:lnTo>
                <a:lnTo>
                  <a:pt x="0" y="2019300"/>
                </a:lnTo>
                <a:lnTo>
                  <a:pt x="487857" y="1531442"/>
                </a:lnTo>
                <a:lnTo>
                  <a:pt x="670699" y="1714271"/>
                </a:lnTo>
                <a:lnTo>
                  <a:pt x="1014056" y="1370926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19307" y="0"/>
            <a:ext cx="972819" cy="1933575"/>
          </a:xfrm>
          <a:custGeom>
            <a:avLst/>
            <a:gdLst/>
            <a:ahLst/>
            <a:cxnLst/>
            <a:rect l="l" t="t" r="r" b="b"/>
            <a:pathLst>
              <a:path w="972820" h="1933575">
                <a:moveTo>
                  <a:pt x="972693" y="0"/>
                </a:moveTo>
                <a:lnTo>
                  <a:pt x="1143" y="966724"/>
                </a:lnTo>
                <a:lnTo>
                  <a:pt x="178384" y="1143114"/>
                </a:lnTo>
                <a:lnTo>
                  <a:pt x="0" y="1321562"/>
                </a:lnTo>
                <a:lnTo>
                  <a:pt x="348615" y="1670177"/>
                </a:lnTo>
                <a:lnTo>
                  <a:pt x="527900" y="1490954"/>
                </a:lnTo>
                <a:lnTo>
                  <a:pt x="972693" y="1933575"/>
                </a:lnTo>
                <a:lnTo>
                  <a:pt x="972693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49905" y="1998868"/>
            <a:ext cx="6200457" cy="349784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270868" y="6441747"/>
            <a:ext cx="22860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23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630" y="567055"/>
            <a:ext cx="44888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spc="-5" dirty="0"/>
              <a:t>All</a:t>
            </a:r>
            <a:r>
              <a:rPr sz="3650" spc="70" dirty="0"/>
              <a:t> </a:t>
            </a:r>
            <a:r>
              <a:rPr sz="3650" spc="-125" dirty="0"/>
              <a:t>Launch</a:t>
            </a:r>
            <a:r>
              <a:rPr sz="3650" spc="130" dirty="0"/>
              <a:t> </a:t>
            </a:r>
            <a:r>
              <a:rPr sz="3650" spc="-105" dirty="0"/>
              <a:t>Site</a:t>
            </a:r>
            <a:r>
              <a:rPr sz="3650" spc="95" dirty="0"/>
              <a:t> </a:t>
            </a:r>
            <a:r>
              <a:rPr sz="3650" spc="-195" dirty="0"/>
              <a:t>Names</a:t>
            </a:r>
            <a:endParaRPr sz="3650"/>
          </a:p>
        </p:txBody>
      </p:sp>
      <p:sp>
        <p:nvSpPr>
          <p:cNvPr id="3" name="object 3"/>
          <p:cNvSpPr txBox="1"/>
          <p:nvPr/>
        </p:nvSpPr>
        <p:spPr>
          <a:xfrm>
            <a:off x="722630" y="1770951"/>
            <a:ext cx="3827145" cy="126365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241300" marR="5080" indent="-229235">
              <a:lnSpc>
                <a:spcPct val="92200"/>
              </a:lnSpc>
              <a:spcBef>
                <a:spcPts val="32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70" dirty="0">
                <a:latin typeface="Microsoft Sans Serif"/>
                <a:cs typeface="Microsoft Sans Serif"/>
              </a:rPr>
              <a:t>We</a:t>
            </a:r>
            <a:r>
              <a:rPr sz="2150" spc="-165" dirty="0">
                <a:latin typeface="Microsoft Sans Serif"/>
                <a:cs typeface="Microsoft Sans Serif"/>
              </a:rPr>
              <a:t> </a:t>
            </a:r>
            <a:r>
              <a:rPr sz="2150" spc="-60" dirty="0">
                <a:latin typeface="Microsoft Sans Serif"/>
                <a:cs typeface="Microsoft Sans Serif"/>
              </a:rPr>
              <a:t>used</a:t>
            </a:r>
            <a:r>
              <a:rPr sz="2150" spc="-55" dirty="0">
                <a:latin typeface="Microsoft Sans Serif"/>
                <a:cs typeface="Microsoft Sans Serif"/>
              </a:rPr>
              <a:t> </a:t>
            </a:r>
            <a:r>
              <a:rPr sz="2150" spc="-15" dirty="0">
                <a:latin typeface="Microsoft Sans Serif"/>
                <a:cs typeface="Microsoft Sans Serif"/>
              </a:rPr>
              <a:t>the </a:t>
            </a:r>
            <a:r>
              <a:rPr sz="2150" spc="-60" dirty="0">
                <a:latin typeface="Microsoft Sans Serif"/>
                <a:cs typeface="Microsoft Sans Serif"/>
              </a:rPr>
              <a:t>key</a:t>
            </a:r>
            <a:r>
              <a:rPr sz="2150" spc="-55" dirty="0">
                <a:latin typeface="Microsoft Sans Serif"/>
                <a:cs typeface="Microsoft Sans Serif"/>
              </a:rPr>
              <a:t> </a:t>
            </a:r>
            <a:r>
              <a:rPr sz="2150" dirty="0">
                <a:latin typeface="Microsoft Sans Serif"/>
                <a:cs typeface="Microsoft Sans Serif"/>
              </a:rPr>
              <a:t>word </a:t>
            </a:r>
            <a:r>
              <a:rPr sz="2150" spc="5" dirty="0">
                <a:latin typeface="Microsoft Sans Serif"/>
                <a:cs typeface="Microsoft Sans Serif"/>
              </a:rPr>
              <a:t> </a:t>
            </a:r>
            <a:r>
              <a:rPr sz="2150" b="1" spc="-114" dirty="0">
                <a:latin typeface="Arial"/>
                <a:cs typeface="Arial"/>
              </a:rPr>
              <a:t>D</a:t>
            </a:r>
            <a:r>
              <a:rPr sz="2150" b="1" spc="-20" dirty="0">
                <a:latin typeface="Arial"/>
                <a:cs typeface="Arial"/>
              </a:rPr>
              <a:t>I</a:t>
            </a:r>
            <a:r>
              <a:rPr sz="2150" b="1" spc="-310" dirty="0">
                <a:latin typeface="Arial"/>
                <a:cs typeface="Arial"/>
              </a:rPr>
              <a:t>S</a:t>
            </a:r>
            <a:r>
              <a:rPr sz="2150" b="1" spc="-265" dirty="0">
                <a:latin typeface="Arial"/>
                <a:cs typeface="Arial"/>
              </a:rPr>
              <a:t>T</a:t>
            </a:r>
            <a:r>
              <a:rPr sz="2150" b="1" spc="-80" dirty="0">
                <a:latin typeface="Arial"/>
                <a:cs typeface="Arial"/>
              </a:rPr>
              <a:t>I</a:t>
            </a:r>
            <a:r>
              <a:rPr sz="2150" b="1" spc="-215" dirty="0">
                <a:latin typeface="Arial"/>
                <a:cs typeface="Arial"/>
              </a:rPr>
              <a:t>NCT</a:t>
            </a:r>
            <a:r>
              <a:rPr sz="2150" b="1" spc="25" dirty="0">
                <a:latin typeface="Arial"/>
                <a:cs typeface="Arial"/>
              </a:rPr>
              <a:t> </a:t>
            </a:r>
            <a:r>
              <a:rPr sz="2150" spc="145" dirty="0">
                <a:latin typeface="Microsoft Sans Serif"/>
                <a:cs typeface="Microsoft Sans Serif"/>
              </a:rPr>
              <a:t>t</a:t>
            </a:r>
            <a:r>
              <a:rPr sz="2150" spc="5" dirty="0">
                <a:latin typeface="Microsoft Sans Serif"/>
                <a:cs typeface="Microsoft Sans Serif"/>
              </a:rPr>
              <a:t>o</a:t>
            </a:r>
            <a:r>
              <a:rPr sz="2150" spc="100" dirty="0">
                <a:latin typeface="Microsoft Sans Serif"/>
                <a:cs typeface="Microsoft Sans Serif"/>
              </a:rPr>
              <a:t> </a:t>
            </a:r>
            <a:r>
              <a:rPr sz="2150" spc="-180" dirty="0">
                <a:latin typeface="Microsoft Sans Serif"/>
                <a:cs typeface="Microsoft Sans Serif"/>
              </a:rPr>
              <a:t>s</a:t>
            </a:r>
            <a:r>
              <a:rPr sz="2150" dirty="0">
                <a:latin typeface="Microsoft Sans Serif"/>
                <a:cs typeface="Microsoft Sans Serif"/>
              </a:rPr>
              <a:t>h</a:t>
            </a:r>
            <a:r>
              <a:rPr sz="2150" spc="-15" dirty="0">
                <a:latin typeface="Microsoft Sans Serif"/>
                <a:cs typeface="Microsoft Sans Serif"/>
              </a:rPr>
              <a:t>ow</a:t>
            </a:r>
            <a:r>
              <a:rPr sz="2150" spc="80" dirty="0">
                <a:latin typeface="Microsoft Sans Serif"/>
                <a:cs typeface="Microsoft Sans Serif"/>
              </a:rPr>
              <a:t> </a:t>
            </a:r>
            <a:r>
              <a:rPr sz="2150" spc="75" dirty="0">
                <a:latin typeface="Microsoft Sans Serif"/>
                <a:cs typeface="Microsoft Sans Serif"/>
              </a:rPr>
              <a:t>o</a:t>
            </a:r>
            <a:r>
              <a:rPr sz="2150" spc="-70" dirty="0">
                <a:latin typeface="Microsoft Sans Serif"/>
                <a:cs typeface="Microsoft Sans Serif"/>
              </a:rPr>
              <a:t>n</a:t>
            </a:r>
            <a:r>
              <a:rPr sz="2150" spc="-20" dirty="0">
                <a:latin typeface="Microsoft Sans Serif"/>
                <a:cs typeface="Microsoft Sans Serif"/>
              </a:rPr>
              <a:t>l</a:t>
            </a:r>
            <a:r>
              <a:rPr sz="2150" spc="-35" dirty="0">
                <a:latin typeface="Microsoft Sans Serif"/>
                <a:cs typeface="Microsoft Sans Serif"/>
              </a:rPr>
              <a:t>y</a:t>
            </a:r>
            <a:r>
              <a:rPr sz="2150" spc="80" dirty="0">
                <a:latin typeface="Microsoft Sans Serif"/>
                <a:cs typeface="Microsoft Sans Serif"/>
              </a:rPr>
              <a:t> </a:t>
            </a:r>
            <a:r>
              <a:rPr sz="2150" dirty="0">
                <a:latin typeface="Microsoft Sans Serif"/>
                <a:cs typeface="Microsoft Sans Serif"/>
              </a:rPr>
              <a:t>u</a:t>
            </a:r>
            <a:r>
              <a:rPr sz="2150" spc="-70" dirty="0">
                <a:latin typeface="Microsoft Sans Serif"/>
                <a:cs typeface="Microsoft Sans Serif"/>
              </a:rPr>
              <a:t>n</a:t>
            </a:r>
            <a:r>
              <a:rPr sz="2150" spc="10" dirty="0">
                <a:latin typeface="Microsoft Sans Serif"/>
                <a:cs typeface="Microsoft Sans Serif"/>
              </a:rPr>
              <a:t>i</a:t>
            </a:r>
            <a:r>
              <a:rPr sz="2150" spc="85" dirty="0">
                <a:latin typeface="Microsoft Sans Serif"/>
                <a:cs typeface="Microsoft Sans Serif"/>
              </a:rPr>
              <a:t>q</a:t>
            </a:r>
            <a:r>
              <a:rPr sz="2150" spc="-70" dirty="0">
                <a:latin typeface="Microsoft Sans Serif"/>
                <a:cs typeface="Microsoft Sans Serif"/>
              </a:rPr>
              <a:t>ue  </a:t>
            </a:r>
            <a:r>
              <a:rPr sz="2150" spc="-60" dirty="0">
                <a:latin typeface="Microsoft Sans Serif"/>
                <a:cs typeface="Microsoft Sans Serif"/>
              </a:rPr>
              <a:t>launch</a:t>
            </a:r>
            <a:r>
              <a:rPr sz="2150" spc="-55" dirty="0">
                <a:latin typeface="Microsoft Sans Serif"/>
                <a:cs typeface="Microsoft Sans Serif"/>
              </a:rPr>
              <a:t> </a:t>
            </a:r>
            <a:r>
              <a:rPr sz="2150" spc="-40" dirty="0">
                <a:latin typeface="Microsoft Sans Serif"/>
                <a:cs typeface="Microsoft Sans Serif"/>
              </a:rPr>
              <a:t>sites </a:t>
            </a:r>
            <a:r>
              <a:rPr sz="2150" dirty="0">
                <a:latin typeface="Microsoft Sans Serif"/>
                <a:cs typeface="Microsoft Sans Serif"/>
              </a:rPr>
              <a:t>from </a:t>
            </a:r>
            <a:r>
              <a:rPr sz="2150" spc="-15" dirty="0">
                <a:latin typeface="Microsoft Sans Serif"/>
                <a:cs typeface="Microsoft Sans Serif"/>
              </a:rPr>
              <a:t>the </a:t>
            </a:r>
            <a:r>
              <a:rPr sz="2150" spc="-130" dirty="0">
                <a:latin typeface="Microsoft Sans Serif"/>
                <a:cs typeface="Microsoft Sans Serif"/>
              </a:rPr>
              <a:t>SpaceX </a:t>
            </a:r>
            <a:r>
              <a:rPr sz="2150" spc="-125" dirty="0">
                <a:latin typeface="Microsoft Sans Serif"/>
                <a:cs typeface="Microsoft Sans Serif"/>
              </a:rPr>
              <a:t> </a:t>
            </a:r>
            <a:r>
              <a:rPr sz="2150" spc="-35" dirty="0">
                <a:latin typeface="Microsoft Sans Serif"/>
                <a:cs typeface="Microsoft Sans Serif"/>
              </a:rPr>
              <a:t>data.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600575"/>
            <a:ext cx="1014094" cy="2019300"/>
          </a:xfrm>
          <a:custGeom>
            <a:avLst/>
            <a:gdLst/>
            <a:ahLst/>
            <a:cxnLst/>
            <a:rect l="l" t="t" r="r" b="b"/>
            <a:pathLst>
              <a:path w="1014094" h="2019300">
                <a:moveTo>
                  <a:pt x="1014056" y="1370926"/>
                </a:moveTo>
                <a:lnTo>
                  <a:pt x="831215" y="1188085"/>
                </a:lnTo>
                <a:lnTo>
                  <a:pt x="1009650" y="1009650"/>
                </a:lnTo>
                <a:lnTo>
                  <a:pt x="0" y="0"/>
                </a:lnTo>
                <a:lnTo>
                  <a:pt x="0" y="2019300"/>
                </a:lnTo>
                <a:lnTo>
                  <a:pt x="487857" y="1531442"/>
                </a:lnTo>
                <a:lnTo>
                  <a:pt x="670699" y="1714271"/>
                </a:lnTo>
                <a:lnTo>
                  <a:pt x="1014056" y="1370926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4958" y="2330280"/>
            <a:ext cx="6189341" cy="3285583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1219307" y="0"/>
            <a:ext cx="972819" cy="1933575"/>
          </a:xfrm>
          <a:custGeom>
            <a:avLst/>
            <a:gdLst/>
            <a:ahLst/>
            <a:cxnLst/>
            <a:rect l="l" t="t" r="r" b="b"/>
            <a:pathLst>
              <a:path w="972820" h="1933575">
                <a:moveTo>
                  <a:pt x="972693" y="0"/>
                </a:moveTo>
                <a:lnTo>
                  <a:pt x="1143" y="966724"/>
                </a:lnTo>
                <a:lnTo>
                  <a:pt x="178384" y="1143114"/>
                </a:lnTo>
                <a:lnTo>
                  <a:pt x="0" y="1321562"/>
                </a:lnTo>
                <a:lnTo>
                  <a:pt x="348615" y="1670177"/>
                </a:lnTo>
                <a:lnTo>
                  <a:pt x="527900" y="1490954"/>
                </a:lnTo>
                <a:lnTo>
                  <a:pt x="972693" y="1933575"/>
                </a:lnTo>
                <a:lnTo>
                  <a:pt x="972693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270868" y="6441747"/>
            <a:ext cx="22860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24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4932616"/>
            <a:ext cx="9374505" cy="6915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25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215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endParaRPr sz="215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0"/>
              </a:spcBef>
            </a:pPr>
            <a:r>
              <a:rPr sz="215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`CCA`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26884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spc="-135" dirty="0"/>
              <a:t>Launch</a:t>
            </a:r>
            <a:r>
              <a:rPr sz="3650" spc="145" dirty="0"/>
              <a:t> </a:t>
            </a:r>
            <a:r>
              <a:rPr sz="3650" spc="-110" dirty="0"/>
              <a:t>Site</a:t>
            </a:r>
            <a:r>
              <a:rPr sz="3650" spc="180" dirty="0"/>
              <a:t> </a:t>
            </a:r>
            <a:r>
              <a:rPr sz="3650" spc="-195" dirty="0"/>
              <a:t>Names</a:t>
            </a:r>
            <a:r>
              <a:rPr sz="3650" spc="110" dirty="0"/>
              <a:t> </a:t>
            </a:r>
            <a:r>
              <a:rPr sz="3650" spc="-75" dirty="0"/>
              <a:t>Begin</a:t>
            </a:r>
            <a:r>
              <a:rPr sz="3650" spc="145" dirty="0"/>
              <a:t> </a:t>
            </a:r>
            <a:r>
              <a:rPr sz="3650" spc="35" dirty="0"/>
              <a:t>with</a:t>
            </a:r>
            <a:r>
              <a:rPr sz="3650" spc="145" dirty="0"/>
              <a:t> </a:t>
            </a:r>
            <a:r>
              <a:rPr sz="3650" spc="-215" dirty="0"/>
              <a:t>'CCA'</a:t>
            </a:r>
            <a:endParaRPr sz="36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6775" y="1628775"/>
            <a:ext cx="10029825" cy="29051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25</a:t>
            </a:fld>
            <a:endParaRPr spc="9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851405"/>
            <a:ext cx="9041765" cy="6915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30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15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15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45596</a:t>
            </a:r>
            <a:endParaRPr sz="215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50"/>
              </a:spcBef>
            </a:pP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388937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spc="-75" dirty="0"/>
              <a:t>Total</a:t>
            </a:r>
            <a:r>
              <a:rPr sz="3650" spc="135" dirty="0"/>
              <a:t> </a:t>
            </a:r>
            <a:r>
              <a:rPr sz="3650" spc="-114" dirty="0"/>
              <a:t>Payload</a:t>
            </a:r>
            <a:r>
              <a:rPr sz="3650" spc="70" dirty="0"/>
              <a:t> </a:t>
            </a:r>
            <a:r>
              <a:rPr sz="3650" spc="-185" dirty="0"/>
              <a:t>Mass</a:t>
            </a:r>
            <a:endParaRPr sz="36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7375" y="2828925"/>
            <a:ext cx="7419975" cy="29432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26</a:t>
            </a:fld>
            <a:endParaRPr spc="9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8344" y="581660"/>
            <a:ext cx="2752090" cy="1607185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12700" marR="5080">
              <a:lnSpc>
                <a:spcPct val="91700"/>
              </a:lnSpc>
              <a:spcBef>
                <a:spcPts val="490"/>
              </a:spcBef>
            </a:pPr>
            <a:r>
              <a:rPr sz="3650" spc="-100" dirty="0"/>
              <a:t>Average </a:t>
            </a:r>
            <a:r>
              <a:rPr sz="3650" spc="-95" dirty="0"/>
              <a:t> </a:t>
            </a:r>
            <a:r>
              <a:rPr sz="3650" spc="-114" dirty="0"/>
              <a:t>Payload</a:t>
            </a:r>
            <a:r>
              <a:rPr sz="3650" spc="85" dirty="0"/>
              <a:t> </a:t>
            </a:r>
            <a:r>
              <a:rPr sz="3650" spc="-210" dirty="0"/>
              <a:t>Mass </a:t>
            </a:r>
            <a:r>
              <a:rPr sz="3650" spc="-955" dirty="0"/>
              <a:t> </a:t>
            </a:r>
            <a:r>
              <a:rPr sz="3650" spc="-40" dirty="0"/>
              <a:t>by</a:t>
            </a:r>
            <a:r>
              <a:rPr sz="3650" spc="100" dirty="0"/>
              <a:t> </a:t>
            </a:r>
            <a:r>
              <a:rPr sz="3650" spc="-10" dirty="0"/>
              <a:t>F9</a:t>
            </a:r>
            <a:r>
              <a:rPr sz="3650" spc="90" dirty="0"/>
              <a:t> </a:t>
            </a:r>
            <a:r>
              <a:rPr sz="3650" spc="45" dirty="0"/>
              <a:t>v1.1</a:t>
            </a:r>
            <a:endParaRPr sz="3650"/>
          </a:p>
        </p:txBody>
      </p:sp>
      <p:sp>
        <p:nvSpPr>
          <p:cNvPr id="3" name="object 3"/>
          <p:cNvSpPr txBox="1"/>
          <p:nvPr/>
        </p:nvSpPr>
        <p:spPr>
          <a:xfrm>
            <a:off x="728344" y="2427287"/>
            <a:ext cx="3180080" cy="115506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0665" marR="5080" indent="-228600">
              <a:lnSpc>
                <a:spcPct val="89700"/>
              </a:lnSpc>
              <a:spcBef>
                <a:spcPts val="3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70" dirty="0">
                <a:latin typeface="Microsoft Sans Serif"/>
                <a:cs typeface="Microsoft Sans Serif"/>
              </a:rPr>
              <a:t>We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c</a:t>
            </a:r>
            <a:r>
              <a:rPr sz="2000" spc="-140" dirty="0">
                <a:latin typeface="Microsoft Sans Serif"/>
                <a:cs typeface="Microsoft Sans Serif"/>
              </a:rPr>
              <a:t>a</a:t>
            </a:r>
            <a:r>
              <a:rPr sz="2000" spc="-10" dirty="0">
                <a:latin typeface="Microsoft Sans Serif"/>
                <a:cs typeface="Microsoft Sans Serif"/>
              </a:rPr>
              <a:t>l</a:t>
            </a:r>
            <a:r>
              <a:rPr sz="2000" spc="-105" dirty="0">
                <a:latin typeface="Microsoft Sans Serif"/>
                <a:cs typeface="Microsoft Sans Serif"/>
              </a:rPr>
              <a:t>c</a:t>
            </a:r>
            <a:r>
              <a:rPr sz="2000" spc="-65" dirty="0">
                <a:latin typeface="Microsoft Sans Serif"/>
                <a:cs typeface="Microsoft Sans Serif"/>
              </a:rPr>
              <a:t>u</a:t>
            </a:r>
            <a:r>
              <a:rPr sz="2000" spc="-10" dirty="0">
                <a:latin typeface="Microsoft Sans Serif"/>
                <a:cs typeface="Microsoft Sans Serif"/>
              </a:rPr>
              <a:t>l</a:t>
            </a:r>
            <a:r>
              <a:rPr sz="2000" spc="-140" dirty="0">
                <a:latin typeface="Microsoft Sans Serif"/>
                <a:cs typeface="Microsoft Sans Serif"/>
              </a:rPr>
              <a:t>a</a:t>
            </a:r>
            <a:r>
              <a:rPr sz="2000" spc="110" dirty="0">
                <a:latin typeface="Microsoft Sans Serif"/>
                <a:cs typeface="Microsoft Sans Serif"/>
              </a:rPr>
              <a:t>t</a:t>
            </a:r>
            <a:r>
              <a:rPr sz="2000" spc="-140" dirty="0">
                <a:latin typeface="Microsoft Sans Serif"/>
                <a:cs typeface="Microsoft Sans Serif"/>
              </a:rPr>
              <a:t>e</a:t>
            </a:r>
            <a:r>
              <a:rPr sz="2000" spc="25" dirty="0">
                <a:latin typeface="Microsoft Sans Serif"/>
                <a:cs typeface="Microsoft Sans Serif"/>
              </a:rPr>
              <a:t>d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110" dirty="0">
                <a:latin typeface="Microsoft Sans Serif"/>
                <a:cs typeface="Microsoft Sans Serif"/>
              </a:rPr>
              <a:t>t</a:t>
            </a:r>
            <a:r>
              <a:rPr sz="2000" spc="-65" dirty="0">
                <a:latin typeface="Microsoft Sans Serif"/>
                <a:cs typeface="Microsoft Sans Serif"/>
              </a:rPr>
              <a:t>h</a:t>
            </a:r>
            <a:r>
              <a:rPr sz="2000" spc="-100" dirty="0">
                <a:latin typeface="Microsoft Sans Serif"/>
                <a:cs typeface="Microsoft Sans Serif"/>
              </a:rPr>
              <a:t>e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140" dirty="0">
                <a:latin typeface="Microsoft Sans Serif"/>
                <a:cs typeface="Microsoft Sans Serif"/>
              </a:rPr>
              <a:t>a</a:t>
            </a:r>
            <a:r>
              <a:rPr sz="2000" spc="-30" dirty="0">
                <a:latin typeface="Microsoft Sans Serif"/>
                <a:cs typeface="Microsoft Sans Serif"/>
              </a:rPr>
              <a:t>v</a:t>
            </a:r>
            <a:r>
              <a:rPr sz="2000" spc="-140" dirty="0">
                <a:latin typeface="Microsoft Sans Serif"/>
                <a:cs typeface="Microsoft Sans Serif"/>
              </a:rPr>
              <a:t>e</a:t>
            </a:r>
            <a:r>
              <a:rPr sz="2000" spc="5" dirty="0">
                <a:latin typeface="Microsoft Sans Serif"/>
                <a:cs typeface="Microsoft Sans Serif"/>
              </a:rPr>
              <a:t>r</a:t>
            </a:r>
            <a:r>
              <a:rPr sz="2000" spc="-140" dirty="0">
                <a:latin typeface="Microsoft Sans Serif"/>
                <a:cs typeface="Microsoft Sans Serif"/>
              </a:rPr>
              <a:t>a</a:t>
            </a:r>
            <a:r>
              <a:rPr sz="2000" spc="10" dirty="0">
                <a:latin typeface="Microsoft Sans Serif"/>
                <a:cs typeface="Microsoft Sans Serif"/>
              </a:rPr>
              <a:t>g</a:t>
            </a:r>
            <a:r>
              <a:rPr sz="2000" spc="-65" dirty="0">
                <a:latin typeface="Microsoft Sans Serif"/>
                <a:cs typeface="Microsoft Sans Serif"/>
              </a:rPr>
              <a:t>e  </a:t>
            </a:r>
            <a:r>
              <a:rPr sz="2000" spc="-50" dirty="0">
                <a:latin typeface="Microsoft Sans Serif"/>
                <a:cs typeface="Microsoft Sans Serif"/>
              </a:rPr>
              <a:t>payload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-114" dirty="0">
                <a:latin typeface="Microsoft Sans Serif"/>
                <a:cs typeface="Microsoft Sans Serif"/>
              </a:rPr>
              <a:t>mass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carried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by 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booster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version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F9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15" dirty="0">
                <a:latin typeface="Microsoft Sans Serif"/>
                <a:cs typeface="Microsoft Sans Serif"/>
              </a:rPr>
              <a:t>v1.1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130" dirty="0">
                <a:latin typeface="Microsoft Sans Serif"/>
                <a:cs typeface="Microsoft Sans Serif"/>
              </a:rPr>
              <a:t>as </a:t>
            </a:r>
            <a:r>
              <a:rPr sz="2000" spc="-515" dirty="0">
                <a:latin typeface="Microsoft Sans Serif"/>
                <a:cs typeface="Microsoft Sans Serif"/>
              </a:rPr>
              <a:t> </a:t>
            </a:r>
            <a:r>
              <a:rPr sz="2000" spc="70" dirty="0">
                <a:latin typeface="Microsoft Sans Serif"/>
                <a:cs typeface="Microsoft Sans Serif"/>
              </a:rPr>
              <a:t>2928.4</a:t>
            </a:r>
            <a:endParaRPr sz="20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638675" y="0"/>
            <a:ext cx="7553325" cy="6858000"/>
            <a:chOff x="4638675" y="0"/>
            <a:chExt cx="7553325" cy="6858000"/>
          </a:xfrm>
        </p:grpSpPr>
        <p:sp>
          <p:nvSpPr>
            <p:cNvPr id="5" name="object 5"/>
            <p:cNvSpPr/>
            <p:nvPr/>
          </p:nvSpPr>
          <p:spPr>
            <a:xfrm>
              <a:off x="4638675" y="0"/>
              <a:ext cx="7553325" cy="6858000"/>
            </a:xfrm>
            <a:custGeom>
              <a:avLst/>
              <a:gdLst/>
              <a:ahLst/>
              <a:cxnLst/>
              <a:rect l="l" t="t" r="r" b="b"/>
              <a:pathLst>
                <a:path w="7553325" h="6858000">
                  <a:moveTo>
                    <a:pt x="7553325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7553325" y="6858000"/>
                  </a:lnTo>
                  <a:lnTo>
                    <a:pt x="7553325" y="0"/>
                  </a:lnTo>
                  <a:close/>
                </a:path>
              </a:pathLst>
            </a:custGeom>
            <a:solidFill>
              <a:srgbClr val="C7C9C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57775" y="514286"/>
              <a:ext cx="6719951" cy="587222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129276" y="566724"/>
              <a:ext cx="6581775" cy="5734050"/>
            </a:xfrm>
            <a:custGeom>
              <a:avLst/>
              <a:gdLst/>
              <a:ahLst/>
              <a:cxnLst/>
              <a:rect l="l" t="t" r="r" b="b"/>
              <a:pathLst>
                <a:path w="6581775" h="5734050">
                  <a:moveTo>
                    <a:pt x="6581775" y="0"/>
                  </a:moveTo>
                  <a:lnTo>
                    <a:pt x="0" y="0"/>
                  </a:lnTo>
                  <a:lnTo>
                    <a:pt x="0" y="5733923"/>
                  </a:lnTo>
                  <a:lnTo>
                    <a:pt x="6581775" y="5733923"/>
                  </a:lnTo>
                  <a:lnTo>
                    <a:pt x="65817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29276" y="566724"/>
              <a:ext cx="6581775" cy="5734050"/>
            </a:xfrm>
            <a:custGeom>
              <a:avLst/>
              <a:gdLst/>
              <a:ahLst/>
              <a:cxnLst/>
              <a:rect l="l" t="t" r="r" b="b"/>
              <a:pathLst>
                <a:path w="6581775" h="5734050">
                  <a:moveTo>
                    <a:pt x="0" y="5733923"/>
                  </a:moveTo>
                  <a:lnTo>
                    <a:pt x="6581775" y="5733923"/>
                  </a:lnTo>
                  <a:lnTo>
                    <a:pt x="6581775" y="0"/>
                  </a:lnTo>
                  <a:lnTo>
                    <a:pt x="0" y="0"/>
                  </a:lnTo>
                  <a:lnTo>
                    <a:pt x="0" y="5733923"/>
                  </a:lnTo>
                  <a:close/>
                </a:path>
              </a:pathLst>
            </a:custGeom>
            <a:ln w="9525">
              <a:solidFill>
                <a:srgbClr val="C7C9C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10200" y="2219325"/>
              <a:ext cx="6010275" cy="241935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1076051" y="6441747"/>
            <a:ext cx="22860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z="1200" dirty="0">
                <a:solidFill>
                  <a:srgbClr val="2F2F2F"/>
                </a:solidFill>
                <a:latin typeface="Calibri"/>
                <a:cs typeface="Calibri"/>
              </a:rPr>
              <a:t>27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2630" y="545211"/>
            <a:ext cx="7357109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0" dirty="0"/>
              <a:t>First</a:t>
            </a:r>
            <a:r>
              <a:rPr spc="130" dirty="0"/>
              <a:t> </a:t>
            </a:r>
            <a:r>
              <a:rPr spc="-175" dirty="0"/>
              <a:t>Successful</a:t>
            </a:r>
            <a:r>
              <a:rPr spc="135" dirty="0"/>
              <a:t> </a:t>
            </a:r>
            <a:r>
              <a:rPr spc="-114" dirty="0"/>
              <a:t>Ground</a:t>
            </a:r>
            <a:r>
              <a:rPr spc="95" dirty="0"/>
              <a:t> </a:t>
            </a:r>
            <a:r>
              <a:rPr spc="-70" dirty="0"/>
              <a:t>Landing</a:t>
            </a:r>
            <a:r>
              <a:rPr spc="95" dirty="0"/>
              <a:t> </a:t>
            </a:r>
            <a:r>
              <a:rPr spc="-105" dirty="0"/>
              <a:t>Date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7230" y="1780603"/>
            <a:ext cx="3728720" cy="1034415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266700" marR="30480" indent="-229235">
              <a:lnSpc>
                <a:spcPct val="89200"/>
              </a:lnSpc>
              <a:spcBef>
                <a:spcPts val="335"/>
              </a:spcBef>
              <a:buFont typeface="Arial MT"/>
              <a:buChar char="•"/>
              <a:tabLst>
                <a:tab pos="266700" algn="l"/>
                <a:tab pos="267335" algn="l"/>
              </a:tabLst>
            </a:pPr>
            <a:r>
              <a:rPr sz="1800" spc="-155" dirty="0">
                <a:latin typeface="Microsoft Sans Serif"/>
                <a:cs typeface="Microsoft Sans Serif"/>
              </a:rPr>
              <a:t>We</a:t>
            </a:r>
            <a:r>
              <a:rPr sz="1800" spc="-15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observed </a:t>
            </a:r>
            <a:r>
              <a:rPr sz="1800" spc="10" dirty="0">
                <a:latin typeface="Microsoft Sans Serif"/>
                <a:cs typeface="Microsoft Sans Serif"/>
              </a:rPr>
              <a:t>that </a:t>
            </a:r>
            <a:r>
              <a:rPr sz="1800" spc="-40" dirty="0">
                <a:latin typeface="Microsoft Sans Serif"/>
                <a:cs typeface="Microsoft Sans Serif"/>
              </a:rPr>
              <a:t>the </a:t>
            </a:r>
            <a:r>
              <a:rPr sz="1800" spc="-55" dirty="0">
                <a:latin typeface="Microsoft Sans Serif"/>
                <a:cs typeface="Microsoft Sans Serif"/>
              </a:rPr>
              <a:t>dates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of the 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first </a:t>
            </a:r>
            <a:r>
              <a:rPr sz="1800" spc="-75" dirty="0">
                <a:latin typeface="Microsoft Sans Serif"/>
                <a:cs typeface="Microsoft Sans Serif"/>
              </a:rPr>
              <a:t>successful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landing </a:t>
            </a:r>
            <a:r>
              <a:rPr sz="1800" spc="-45" dirty="0">
                <a:latin typeface="Microsoft Sans Serif"/>
                <a:cs typeface="Microsoft Sans Serif"/>
              </a:rPr>
              <a:t>outcome </a:t>
            </a:r>
            <a:r>
              <a:rPr sz="1800" spc="-40" dirty="0">
                <a:latin typeface="Microsoft Sans Serif"/>
                <a:cs typeface="Microsoft Sans Serif"/>
              </a:rPr>
              <a:t>on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ground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pad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was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55" dirty="0">
                <a:latin typeface="Microsoft Sans Serif"/>
                <a:cs typeface="Microsoft Sans Serif"/>
              </a:rPr>
              <a:t>22</a:t>
            </a:r>
            <a:r>
              <a:rPr sz="1800" spc="82" baseline="25462" dirty="0">
                <a:latin typeface="Microsoft Sans Serif"/>
                <a:cs typeface="Microsoft Sans Serif"/>
              </a:rPr>
              <a:t>nd</a:t>
            </a:r>
            <a:r>
              <a:rPr sz="1800" spc="254" baseline="25462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December 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90" dirty="0">
                <a:latin typeface="Microsoft Sans Serif"/>
                <a:cs typeface="Microsoft Sans Serif"/>
              </a:rPr>
              <a:t>2015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4600575"/>
            <a:ext cx="1014094" cy="2019300"/>
          </a:xfrm>
          <a:custGeom>
            <a:avLst/>
            <a:gdLst/>
            <a:ahLst/>
            <a:cxnLst/>
            <a:rect l="l" t="t" r="r" b="b"/>
            <a:pathLst>
              <a:path w="1014094" h="2019300">
                <a:moveTo>
                  <a:pt x="1014056" y="1370926"/>
                </a:moveTo>
                <a:lnTo>
                  <a:pt x="831215" y="1188085"/>
                </a:lnTo>
                <a:lnTo>
                  <a:pt x="1009650" y="1009650"/>
                </a:lnTo>
                <a:lnTo>
                  <a:pt x="0" y="0"/>
                </a:lnTo>
                <a:lnTo>
                  <a:pt x="0" y="2019300"/>
                </a:lnTo>
                <a:lnTo>
                  <a:pt x="487857" y="1531442"/>
                </a:lnTo>
                <a:lnTo>
                  <a:pt x="670699" y="1714271"/>
                </a:lnTo>
                <a:lnTo>
                  <a:pt x="1014056" y="1370926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19085" y="2819089"/>
            <a:ext cx="6225214" cy="207769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1219307" y="0"/>
            <a:ext cx="972819" cy="1933575"/>
          </a:xfrm>
          <a:custGeom>
            <a:avLst/>
            <a:gdLst/>
            <a:ahLst/>
            <a:cxnLst/>
            <a:rect l="l" t="t" r="r" b="b"/>
            <a:pathLst>
              <a:path w="972820" h="1933575">
                <a:moveTo>
                  <a:pt x="972693" y="0"/>
                </a:moveTo>
                <a:lnTo>
                  <a:pt x="1143" y="966724"/>
                </a:lnTo>
                <a:lnTo>
                  <a:pt x="178384" y="1143114"/>
                </a:lnTo>
                <a:lnTo>
                  <a:pt x="0" y="1321562"/>
                </a:lnTo>
                <a:lnTo>
                  <a:pt x="348615" y="1670177"/>
                </a:lnTo>
                <a:lnTo>
                  <a:pt x="527900" y="1490954"/>
                </a:lnTo>
                <a:lnTo>
                  <a:pt x="972693" y="1933575"/>
                </a:lnTo>
                <a:lnTo>
                  <a:pt x="972693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076051" y="6441747"/>
            <a:ext cx="22860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z="1200" dirty="0">
                <a:solidFill>
                  <a:srgbClr val="2F2F2F"/>
                </a:solidFill>
                <a:latin typeface="Calibri"/>
                <a:cs typeface="Calibri"/>
              </a:rPr>
              <a:t>28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5336" y="972819"/>
            <a:ext cx="697865" cy="697865"/>
          </a:xfrm>
          <a:custGeom>
            <a:avLst/>
            <a:gdLst/>
            <a:ahLst/>
            <a:cxnLst/>
            <a:rect l="l" t="t" r="r" b="b"/>
            <a:pathLst>
              <a:path w="697865" h="697864">
                <a:moveTo>
                  <a:pt x="348691" y="0"/>
                </a:moveTo>
                <a:lnTo>
                  <a:pt x="0" y="348741"/>
                </a:lnTo>
                <a:lnTo>
                  <a:pt x="348691" y="697356"/>
                </a:lnTo>
                <a:lnTo>
                  <a:pt x="697369" y="348741"/>
                </a:lnTo>
                <a:lnTo>
                  <a:pt x="348691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71550" cy="1933575"/>
          </a:xfrm>
          <a:custGeom>
            <a:avLst/>
            <a:gdLst/>
            <a:ahLst/>
            <a:cxnLst/>
            <a:rect l="l" t="t" r="r" b="b"/>
            <a:pathLst>
              <a:path w="971550" h="1933575">
                <a:moveTo>
                  <a:pt x="0" y="0"/>
                </a:moveTo>
                <a:lnTo>
                  <a:pt x="0" y="1933575"/>
                </a:lnTo>
                <a:lnTo>
                  <a:pt x="971549" y="966724"/>
                </a:lnTo>
                <a:lnTo>
                  <a:pt x="0" y="0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900"/>
              </a:lnSpc>
              <a:spcBef>
                <a:spcPts val="585"/>
              </a:spcBef>
            </a:pPr>
            <a:r>
              <a:rPr spc="-175" dirty="0"/>
              <a:t>Successful</a:t>
            </a:r>
            <a:r>
              <a:rPr spc="130" dirty="0"/>
              <a:t> </a:t>
            </a:r>
            <a:r>
              <a:rPr spc="-75" dirty="0"/>
              <a:t>Drone</a:t>
            </a:r>
            <a:r>
              <a:rPr spc="100" dirty="0"/>
              <a:t> </a:t>
            </a:r>
            <a:r>
              <a:rPr spc="-120" dirty="0"/>
              <a:t>Ship</a:t>
            </a:r>
            <a:r>
              <a:rPr spc="95" dirty="0"/>
              <a:t> </a:t>
            </a:r>
            <a:r>
              <a:rPr spc="-70" dirty="0"/>
              <a:t>Landing</a:t>
            </a:r>
            <a:r>
              <a:rPr spc="95" dirty="0"/>
              <a:t> </a:t>
            </a:r>
            <a:r>
              <a:rPr spc="15" dirty="0"/>
              <a:t>with</a:t>
            </a:r>
            <a:r>
              <a:rPr spc="135" dirty="0"/>
              <a:t> </a:t>
            </a:r>
            <a:r>
              <a:rPr spc="-140" dirty="0"/>
              <a:t>Payload</a:t>
            </a:r>
            <a:r>
              <a:rPr spc="95" dirty="0"/>
              <a:t> </a:t>
            </a:r>
            <a:r>
              <a:rPr spc="-85" dirty="0"/>
              <a:t>between </a:t>
            </a:r>
            <a:r>
              <a:rPr spc="-940" dirty="0"/>
              <a:t> </a:t>
            </a:r>
            <a:r>
              <a:rPr spc="175" dirty="0"/>
              <a:t>4000</a:t>
            </a:r>
            <a:r>
              <a:rPr spc="160" dirty="0"/>
              <a:t> </a:t>
            </a:r>
            <a:r>
              <a:rPr spc="-105" dirty="0"/>
              <a:t>and</a:t>
            </a:r>
            <a:r>
              <a:rPr spc="90" dirty="0"/>
              <a:t> </a:t>
            </a:r>
            <a:r>
              <a:rPr spc="175" dirty="0"/>
              <a:t>6000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7700" y="1781175"/>
            <a:ext cx="6248400" cy="428625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628508" y="1771078"/>
            <a:ext cx="3823970" cy="225171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1300" marR="5080" indent="-229235">
              <a:lnSpc>
                <a:spcPct val="89800"/>
              </a:lnSpc>
              <a:spcBef>
                <a:spcPts val="37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000" spc="-170" dirty="0">
                <a:latin typeface="Microsoft Sans Serif"/>
                <a:cs typeface="Microsoft Sans Serif"/>
              </a:rPr>
              <a:t>We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70" dirty="0">
                <a:latin typeface="Microsoft Sans Serif"/>
                <a:cs typeface="Microsoft Sans Serif"/>
              </a:rPr>
              <a:t>u</a:t>
            </a:r>
            <a:r>
              <a:rPr sz="2000" spc="-105" dirty="0">
                <a:latin typeface="Microsoft Sans Serif"/>
                <a:cs typeface="Microsoft Sans Serif"/>
              </a:rPr>
              <a:t>s</a:t>
            </a:r>
            <a:r>
              <a:rPr sz="2000" spc="-140" dirty="0">
                <a:latin typeface="Microsoft Sans Serif"/>
                <a:cs typeface="Microsoft Sans Serif"/>
              </a:rPr>
              <a:t>e</a:t>
            </a:r>
            <a:r>
              <a:rPr sz="2000" spc="25" dirty="0">
                <a:latin typeface="Microsoft Sans Serif"/>
                <a:cs typeface="Microsoft Sans Serif"/>
              </a:rPr>
              <a:t>d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110" dirty="0">
                <a:latin typeface="Microsoft Sans Serif"/>
                <a:cs typeface="Microsoft Sans Serif"/>
              </a:rPr>
              <a:t>t</a:t>
            </a:r>
            <a:r>
              <a:rPr sz="2000" spc="-70" dirty="0">
                <a:latin typeface="Microsoft Sans Serif"/>
                <a:cs typeface="Microsoft Sans Serif"/>
              </a:rPr>
              <a:t>h</a:t>
            </a:r>
            <a:r>
              <a:rPr sz="2000" spc="-100" dirty="0">
                <a:latin typeface="Microsoft Sans Serif"/>
                <a:cs typeface="Microsoft Sans Serif"/>
              </a:rPr>
              <a:t>e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b="1" spc="-315" dirty="0">
                <a:latin typeface="Arial"/>
                <a:cs typeface="Arial"/>
              </a:rPr>
              <a:t>W</a:t>
            </a:r>
            <a:r>
              <a:rPr sz="2000" b="1" spc="-95" dirty="0">
                <a:latin typeface="Arial"/>
                <a:cs typeface="Arial"/>
              </a:rPr>
              <a:t>H</a:t>
            </a:r>
            <a:r>
              <a:rPr sz="2000" b="1" spc="-360" dirty="0">
                <a:latin typeface="Arial"/>
                <a:cs typeface="Arial"/>
              </a:rPr>
              <a:t>E</a:t>
            </a:r>
            <a:r>
              <a:rPr sz="2000" b="1" spc="-320" dirty="0">
                <a:latin typeface="Arial"/>
                <a:cs typeface="Arial"/>
              </a:rPr>
              <a:t>R</a:t>
            </a:r>
            <a:r>
              <a:rPr sz="2000" b="1" spc="-260" dirty="0">
                <a:latin typeface="Arial"/>
                <a:cs typeface="Arial"/>
              </a:rPr>
              <a:t>E</a:t>
            </a:r>
            <a:r>
              <a:rPr sz="2000" b="1" spc="25" dirty="0">
                <a:latin typeface="Arial"/>
                <a:cs typeface="Arial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c</a:t>
            </a:r>
            <a:r>
              <a:rPr sz="2000" spc="-10" dirty="0">
                <a:latin typeface="Microsoft Sans Serif"/>
                <a:cs typeface="Microsoft Sans Serif"/>
              </a:rPr>
              <a:t>l</a:t>
            </a:r>
            <a:r>
              <a:rPr sz="2000" spc="-140" dirty="0">
                <a:latin typeface="Microsoft Sans Serif"/>
                <a:cs typeface="Microsoft Sans Serif"/>
              </a:rPr>
              <a:t>a</a:t>
            </a:r>
            <a:r>
              <a:rPr sz="2000" spc="-65" dirty="0">
                <a:latin typeface="Microsoft Sans Serif"/>
                <a:cs typeface="Microsoft Sans Serif"/>
              </a:rPr>
              <a:t>u</a:t>
            </a:r>
            <a:r>
              <a:rPr sz="2000" spc="-105" dirty="0">
                <a:latin typeface="Microsoft Sans Serif"/>
                <a:cs typeface="Microsoft Sans Serif"/>
              </a:rPr>
              <a:t>s</a:t>
            </a:r>
            <a:r>
              <a:rPr sz="2000" spc="-100" dirty="0">
                <a:latin typeface="Microsoft Sans Serif"/>
                <a:cs typeface="Microsoft Sans Serif"/>
              </a:rPr>
              <a:t>e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110" dirty="0">
                <a:latin typeface="Microsoft Sans Serif"/>
                <a:cs typeface="Microsoft Sans Serif"/>
              </a:rPr>
              <a:t>t</a:t>
            </a:r>
            <a:r>
              <a:rPr sz="2000" dirty="0">
                <a:latin typeface="Microsoft Sans Serif"/>
                <a:cs typeface="Microsoft Sans Serif"/>
              </a:rPr>
              <a:t>o  filter </a:t>
            </a:r>
            <a:r>
              <a:rPr sz="2000" spc="25" dirty="0">
                <a:latin typeface="Microsoft Sans Serif"/>
                <a:cs typeface="Microsoft Sans Serif"/>
              </a:rPr>
              <a:t>for </a:t>
            </a:r>
            <a:r>
              <a:rPr sz="2000" spc="-35" dirty="0">
                <a:latin typeface="Microsoft Sans Serif"/>
                <a:cs typeface="Microsoft Sans Serif"/>
              </a:rPr>
              <a:t>boosters </a:t>
            </a:r>
            <a:r>
              <a:rPr sz="2000" spc="-65" dirty="0">
                <a:latin typeface="Microsoft Sans Serif"/>
                <a:cs typeface="Microsoft Sans Serif"/>
              </a:rPr>
              <a:t>which</a:t>
            </a:r>
            <a:r>
              <a:rPr sz="2000" spc="-60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have </a:t>
            </a:r>
            <a:r>
              <a:rPr sz="2000" spc="-100" dirty="0">
                <a:latin typeface="Microsoft Sans Serif"/>
                <a:cs typeface="Microsoft Sans Serif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successfully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landed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15" dirty="0">
                <a:latin typeface="Microsoft Sans Serif"/>
                <a:cs typeface="Microsoft Sans Serif"/>
              </a:rPr>
              <a:t>on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drone 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ship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and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applied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the</a:t>
            </a:r>
            <a:r>
              <a:rPr sz="2000" spc="75" dirty="0">
                <a:latin typeface="Microsoft Sans Serif"/>
                <a:cs typeface="Microsoft Sans Serif"/>
              </a:rPr>
              <a:t> </a:t>
            </a:r>
            <a:r>
              <a:rPr sz="2000" b="1" spc="-130" dirty="0">
                <a:latin typeface="Arial"/>
                <a:cs typeface="Arial"/>
              </a:rPr>
              <a:t>AND </a:t>
            </a:r>
            <a:r>
              <a:rPr sz="2000" b="1" spc="-125" dirty="0">
                <a:latin typeface="Arial"/>
                <a:cs typeface="Arial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condition</a:t>
            </a:r>
            <a:r>
              <a:rPr sz="2000" spc="80" dirty="0">
                <a:latin typeface="Microsoft Sans Serif"/>
                <a:cs typeface="Microsoft Sans Serif"/>
              </a:rPr>
              <a:t> </a:t>
            </a:r>
            <a:r>
              <a:rPr sz="2000" spc="20" dirty="0">
                <a:latin typeface="Microsoft Sans Serif"/>
                <a:cs typeface="Microsoft Sans Serif"/>
              </a:rPr>
              <a:t>to</a:t>
            </a:r>
            <a:r>
              <a:rPr sz="2000" spc="114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determine 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successful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landing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10" dirty="0">
                <a:latin typeface="Microsoft Sans Serif"/>
                <a:cs typeface="Microsoft Sans Serif"/>
              </a:rPr>
              <a:t>with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payload </a:t>
            </a:r>
            <a:r>
              <a:rPr sz="2000" spc="-45" dirty="0">
                <a:latin typeface="Microsoft Sans Serif"/>
                <a:cs typeface="Microsoft Sans Serif"/>
              </a:rPr>
              <a:t> </a:t>
            </a:r>
            <a:r>
              <a:rPr sz="2000" spc="-114" dirty="0">
                <a:latin typeface="Microsoft Sans Serif"/>
                <a:cs typeface="Microsoft Sans Serif"/>
              </a:rPr>
              <a:t>mass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greater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than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90" dirty="0">
                <a:latin typeface="Microsoft Sans Serif"/>
                <a:cs typeface="Microsoft Sans Serif"/>
              </a:rPr>
              <a:t>4000</a:t>
            </a:r>
            <a:r>
              <a:rPr sz="2000" spc="110" dirty="0">
                <a:latin typeface="Microsoft Sans Serif"/>
                <a:cs typeface="Microsoft Sans Serif"/>
              </a:rPr>
              <a:t> </a:t>
            </a:r>
            <a:r>
              <a:rPr sz="2000" spc="10" dirty="0">
                <a:latin typeface="Microsoft Sans Serif"/>
                <a:cs typeface="Microsoft Sans Serif"/>
              </a:rPr>
              <a:t>but </a:t>
            </a:r>
            <a:r>
              <a:rPr sz="2000" spc="-75" dirty="0">
                <a:latin typeface="Microsoft Sans Serif"/>
                <a:cs typeface="Microsoft Sans Serif"/>
              </a:rPr>
              <a:t>less </a:t>
            </a:r>
            <a:r>
              <a:rPr sz="2000" spc="-51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than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110" dirty="0">
                <a:latin typeface="Microsoft Sans Serif"/>
                <a:cs typeface="Microsoft Sans Serif"/>
              </a:rPr>
              <a:t>6000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177905" y="4600575"/>
            <a:ext cx="1014094" cy="2019300"/>
          </a:xfrm>
          <a:custGeom>
            <a:avLst/>
            <a:gdLst/>
            <a:ahLst/>
            <a:cxnLst/>
            <a:rect l="l" t="t" r="r" b="b"/>
            <a:pathLst>
              <a:path w="1014095" h="2019300">
                <a:moveTo>
                  <a:pt x="1014095" y="0"/>
                </a:moveTo>
                <a:lnTo>
                  <a:pt x="4445" y="1009650"/>
                </a:lnTo>
                <a:lnTo>
                  <a:pt x="182867" y="1188085"/>
                </a:lnTo>
                <a:lnTo>
                  <a:pt x="0" y="1370926"/>
                </a:lnTo>
                <a:lnTo>
                  <a:pt x="343408" y="1714271"/>
                </a:lnTo>
                <a:lnTo>
                  <a:pt x="526211" y="1531429"/>
                </a:lnTo>
                <a:lnTo>
                  <a:pt x="1014095" y="2019300"/>
                </a:lnTo>
                <a:lnTo>
                  <a:pt x="1014095" y="0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076051" y="6441747"/>
            <a:ext cx="22860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z="1200" dirty="0">
                <a:solidFill>
                  <a:srgbClr val="2F2F2F"/>
                </a:solidFill>
                <a:latin typeface="Calibri"/>
                <a:cs typeface="Calibri"/>
              </a:rPr>
              <a:t>29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38865" y="6397942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3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309118"/>
            <a:ext cx="5255260" cy="4771390"/>
          </a:xfrm>
          <a:prstGeom prst="rect">
            <a:avLst/>
          </a:prstGeom>
        </p:spPr>
        <p:txBody>
          <a:bodyPr vert="horz" wrap="square" lIns="0" tIns="16827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32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0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055"/>
              </a:spcBef>
              <a:buChar char="-"/>
              <a:tabLst>
                <a:tab pos="699135" algn="l"/>
                <a:tab pos="699770" algn="l"/>
              </a:tabLst>
            </a:pP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endParaRPr sz="17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960"/>
              </a:spcBef>
              <a:buChar char="-"/>
              <a:tabLst>
                <a:tab pos="699135" algn="l"/>
                <a:tab pos="699770" algn="l"/>
              </a:tabLst>
            </a:pP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endParaRPr sz="17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965"/>
              </a:spcBef>
              <a:buChar char="-"/>
              <a:tabLst>
                <a:tab pos="699135" algn="l"/>
                <a:tab pos="699770" algn="l"/>
              </a:tabLst>
            </a:pP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17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040"/>
              </a:spcBef>
              <a:buChar char="-"/>
              <a:tabLst>
                <a:tab pos="699135" algn="l"/>
                <a:tab pos="699770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17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965"/>
              </a:spcBef>
              <a:buChar char="-"/>
              <a:tabLst>
                <a:tab pos="699135" algn="l"/>
                <a:tab pos="699770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endParaRPr sz="17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040"/>
              </a:spcBef>
              <a:buChar char="-"/>
              <a:tabLst>
                <a:tab pos="699135" algn="l"/>
                <a:tab pos="699770" algn="l"/>
              </a:tabLst>
            </a:pP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7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endParaRPr sz="17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965"/>
              </a:spcBef>
              <a:buChar char="-"/>
              <a:tabLst>
                <a:tab pos="699135" algn="l"/>
                <a:tab pos="699770" algn="l"/>
              </a:tabLst>
            </a:pPr>
            <a:r>
              <a:rPr sz="17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7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</a:t>
            </a:r>
            <a:endParaRPr sz="17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89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0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0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0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050"/>
              </a:spcBef>
              <a:buChar char="-"/>
              <a:tabLst>
                <a:tab pos="699135" algn="l"/>
                <a:tab pos="699770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endParaRPr sz="17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970"/>
              </a:spcBef>
              <a:buChar char="-"/>
              <a:tabLst>
                <a:tab pos="699135" algn="l"/>
                <a:tab pos="699770" algn="l"/>
              </a:tabLst>
            </a:pP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17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040"/>
              </a:spcBef>
              <a:buChar char="-"/>
              <a:tabLst>
                <a:tab pos="699135" algn="l"/>
                <a:tab pos="699770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endParaRPr sz="17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38792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spc="-125" dirty="0"/>
              <a:t>Executive</a:t>
            </a:r>
            <a:r>
              <a:rPr sz="3650" spc="55" dirty="0"/>
              <a:t> </a:t>
            </a:r>
            <a:r>
              <a:rPr sz="3650" spc="-165" dirty="0"/>
              <a:t>Summary</a:t>
            </a:r>
            <a:endParaRPr sz="365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2819" cy="1933575"/>
          </a:xfrm>
          <a:custGeom>
            <a:avLst/>
            <a:gdLst/>
            <a:ahLst/>
            <a:cxnLst/>
            <a:rect l="l" t="t" r="r" b="b"/>
            <a:pathLst>
              <a:path w="972819" h="1933575">
                <a:moveTo>
                  <a:pt x="972705" y="1321562"/>
                </a:moveTo>
                <a:lnTo>
                  <a:pt x="794296" y="1143127"/>
                </a:lnTo>
                <a:lnTo>
                  <a:pt x="971550" y="966724"/>
                </a:lnTo>
                <a:lnTo>
                  <a:pt x="0" y="0"/>
                </a:lnTo>
                <a:lnTo>
                  <a:pt x="0" y="1933575"/>
                </a:lnTo>
                <a:lnTo>
                  <a:pt x="444766" y="1490967"/>
                </a:lnTo>
                <a:lnTo>
                  <a:pt x="624027" y="1670177"/>
                </a:lnTo>
                <a:lnTo>
                  <a:pt x="972705" y="1321562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900"/>
              </a:lnSpc>
              <a:spcBef>
                <a:spcPts val="585"/>
              </a:spcBef>
            </a:pPr>
            <a:r>
              <a:rPr spc="-85" dirty="0"/>
              <a:t>Total</a:t>
            </a:r>
            <a:r>
              <a:rPr spc="135" dirty="0"/>
              <a:t> </a:t>
            </a:r>
            <a:r>
              <a:rPr spc="-114" dirty="0"/>
              <a:t>Number</a:t>
            </a:r>
            <a:r>
              <a:rPr spc="130" dirty="0"/>
              <a:t> </a:t>
            </a:r>
            <a:r>
              <a:rPr spc="10" dirty="0"/>
              <a:t>of</a:t>
            </a:r>
            <a:r>
              <a:rPr spc="140" dirty="0"/>
              <a:t> </a:t>
            </a:r>
            <a:r>
              <a:rPr spc="-175" dirty="0"/>
              <a:t>Successful</a:t>
            </a:r>
            <a:r>
              <a:rPr spc="135" dirty="0"/>
              <a:t> </a:t>
            </a:r>
            <a:r>
              <a:rPr spc="-105" dirty="0"/>
              <a:t>and</a:t>
            </a:r>
            <a:r>
              <a:rPr spc="100" dirty="0"/>
              <a:t> </a:t>
            </a:r>
            <a:r>
              <a:rPr spc="-105" dirty="0"/>
              <a:t>Failure</a:t>
            </a:r>
            <a:r>
              <a:rPr spc="125" dirty="0"/>
              <a:t> </a:t>
            </a:r>
            <a:r>
              <a:rPr spc="-100" dirty="0"/>
              <a:t>Mission </a:t>
            </a:r>
            <a:r>
              <a:rPr spc="-940" dirty="0"/>
              <a:t> </a:t>
            </a:r>
            <a:r>
              <a:rPr spc="-130" dirty="0"/>
              <a:t>Outcomes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28508" y="1771078"/>
            <a:ext cx="3831590" cy="87820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41300" marR="5080" indent="-229235">
              <a:lnSpc>
                <a:spcPct val="89200"/>
              </a:lnSpc>
              <a:spcBef>
                <a:spcPts val="38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000" spc="-170" dirty="0">
                <a:latin typeface="Microsoft Sans Serif"/>
                <a:cs typeface="Microsoft Sans Serif"/>
              </a:rPr>
              <a:t>We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70" dirty="0">
                <a:latin typeface="Microsoft Sans Serif"/>
                <a:cs typeface="Microsoft Sans Serif"/>
              </a:rPr>
              <a:t>u</a:t>
            </a:r>
            <a:r>
              <a:rPr sz="2000" spc="-105" dirty="0">
                <a:latin typeface="Microsoft Sans Serif"/>
                <a:cs typeface="Microsoft Sans Serif"/>
              </a:rPr>
              <a:t>s</a:t>
            </a:r>
            <a:r>
              <a:rPr sz="2000" spc="-140" dirty="0">
                <a:latin typeface="Microsoft Sans Serif"/>
                <a:cs typeface="Microsoft Sans Serif"/>
              </a:rPr>
              <a:t>e</a:t>
            </a:r>
            <a:r>
              <a:rPr sz="2000" spc="25" dirty="0">
                <a:latin typeface="Microsoft Sans Serif"/>
                <a:cs typeface="Microsoft Sans Serif"/>
              </a:rPr>
              <a:t>d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w</a:t>
            </a:r>
            <a:r>
              <a:rPr sz="2000" spc="-10" dirty="0">
                <a:latin typeface="Microsoft Sans Serif"/>
                <a:cs typeface="Microsoft Sans Serif"/>
              </a:rPr>
              <a:t>i</a:t>
            </a:r>
            <a:r>
              <a:rPr sz="2000" spc="65" dirty="0">
                <a:latin typeface="Microsoft Sans Serif"/>
                <a:cs typeface="Microsoft Sans Serif"/>
              </a:rPr>
              <a:t>l</a:t>
            </a:r>
            <a:r>
              <a:rPr sz="2000" spc="5" dirty="0">
                <a:latin typeface="Microsoft Sans Serif"/>
                <a:cs typeface="Microsoft Sans Serif"/>
              </a:rPr>
              <a:t>d</a:t>
            </a:r>
            <a:r>
              <a:rPr sz="2000" spc="-180" dirty="0">
                <a:latin typeface="Microsoft Sans Serif"/>
                <a:cs typeface="Microsoft Sans Serif"/>
              </a:rPr>
              <a:t>c</a:t>
            </a:r>
            <a:r>
              <a:rPr sz="2000" spc="-140" dirty="0">
                <a:latin typeface="Microsoft Sans Serif"/>
                <a:cs typeface="Microsoft Sans Serif"/>
              </a:rPr>
              <a:t>a</a:t>
            </a:r>
            <a:r>
              <a:rPr sz="2000" spc="5" dirty="0">
                <a:latin typeface="Microsoft Sans Serif"/>
                <a:cs typeface="Microsoft Sans Serif"/>
              </a:rPr>
              <a:t>r</a:t>
            </a:r>
            <a:r>
              <a:rPr sz="2000" spc="25" dirty="0">
                <a:latin typeface="Microsoft Sans Serif"/>
                <a:cs typeface="Microsoft Sans Serif"/>
              </a:rPr>
              <a:t>d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65" dirty="0">
                <a:latin typeface="Microsoft Sans Serif"/>
                <a:cs typeface="Microsoft Sans Serif"/>
              </a:rPr>
              <a:t>l</a:t>
            </a:r>
            <a:r>
              <a:rPr sz="2000" spc="-10" dirty="0">
                <a:latin typeface="Microsoft Sans Serif"/>
                <a:cs typeface="Microsoft Sans Serif"/>
              </a:rPr>
              <a:t>i</a:t>
            </a:r>
            <a:r>
              <a:rPr sz="2000" spc="-30" dirty="0">
                <a:latin typeface="Microsoft Sans Serif"/>
                <a:cs typeface="Microsoft Sans Serif"/>
              </a:rPr>
              <a:t>k</a:t>
            </a:r>
            <a:r>
              <a:rPr sz="2000" spc="-100" dirty="0">
                <a:latin typeface="Microsoft Sans Serif"/>
                <a:cs typeface="Microsoft Sans Serif"/>
              </a:rPr>
              <a:t>e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75" dirty="0">
                <a:latin typeface="Microsoft Sans Serif"/>
                <a:cs typeface="Microsoft Sans Serif"/>
              </a:rPr>
              <a:t>‘</a:t>
            </a:r>
            <a:r>
              <a:rPr sz="2000" spc="15" dirty="0">
                <a:latin typeface="Microsoft Sans Serif"/>
                <a:cs typeface="Microsoft Sans Serif"/>
              </a:rPr>
              <a:t>%</a:t>
            </a:r>
            <a:r>
              <a:rPr sz="2000" spc="20" dirty="0">
                <a:latin typeface="Microsoft Sans Serif"/>
                <a:cs typeface="Microsoft Sans Serif"/>
              </a:rPr>
              <a:t>’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110" dirty="0">
                <a:latin typeface="Microsoft Sans Serif"/>
                <a:cs typeface="Microsoft Sans Serif"/>
              </a:rPr>
              <a:t>t</a:t>
            </a:r>
            <a:r>
              <a:rPr sz="2000" dirty="0">
                <a:latin typeface="Microsoft Sans Serif"/>
                <a:cs typeface="Microsoft Sans Serif"/>
              </a:rPr>
              <a:t>o  </a:t>
            </a:r>
            <a:r>
              <a:rPr sz="2000" spc="35" dirty="0">
                <a:latin typeface="Microsoft Sans Serif"/>
                <a:cs typeface="Microsoft Sans Serif"/>
              </a:rPr>
              <a:t>f</a:t>
            </a:r>
            <a:r>
              <a:rPr sz="2000" spc="-10" dirty="0">
                <a:latin typeface="Microsoft Sans Serif"/>
                <a:cs typeface="Microsoft Sans Serif"/>
              </a:rPr>
              <a:t>il</a:t>
            </a:r>
            <a:r>
              <a:rPr sz="2000" spc="110" dirty="0">
                <a:latin typeface="Microsoft Sans Serif"/>
                <a:cs typeface="Microsoft Sans Serif"/>
              </a:rPr>
              <a:t>t</a:t>
            </a:r>
            <a:r>
              <a:rPr sz="2000" spc="-140" dirty="0">
                <a:latin typeface="Microsoft Sans Serif"/>
                <a:cs typeface="Microsoft Sans Serif"/>
              </a:rPr>
              <a:t>e</a:t>
            </a:r>
            <a:r>
              <a:rPr sz="2000" spc="30" dirty="0">
                <a:latin typeface="Microsoft Sans Serif"/>
                <a:cs typeface="Microsoft Sans Serif"/>
              </a:rPr>
              <a:t>r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35" dirty="0">
                <a:latin typeface="Microsoft Sans Serif"/>
                <a:cs typeface="Microsoft Sans Serif"/>
              </a:rPr>
              <a:t>f</a:t>
            </a:r>
            <a:r>
              <a:rPr sz="2000" spc="15" dirty="0">
                <a:latin typeface="Microsoft Sans Serif"/>
                <a:cs typeface="Microsoft Sans Serif"/>
              </a:rPr>
              <a:t>or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b="1" spc="-315" dirty="0">
                <a:latin typeface="Arial"/>
                <a:cs typeface="Arial"/>
              </a:rPr>
              <a:t>W</a:t>
            </a:r>
            <a:r>
              <a:rPr sz="2000" b="1" spc="-95" dirty="0">
                <a:latin typeface="Arial"/>
                <a:cs typeface="Arial"/>
              </a:rPr>
              <a:t>H</a:t>
            </a:r>
            <a:r>
              <a:rPr sz="2000" b="1" spc="-365" dirty="0">
                <a:latin typeface="Arial"/>
                <a:cs typeface="Arial"/>
              </a:rPr>
              <a:t>E</a:t>
            </a:r>
            <a:r>
              <a:rPr sz="2000" b="1" spc="-320" dirty="0">
                <a:latin typeface="Arial"/>
                <a:cs typeface="Arial"/>
              </a:rPr>
              <a:t>R</a:t>
            </a:r>
            <a:r>
              <a:rPr sz="2000" b="1" spc="-260" dirty="0">
                <a:latin typeface="Arial"/>
                <a:cs typeface="Arial"/>
              </a:rPr>
              <a:t>E</a:t>
            </a:r>
            <a:r>
              <a:rPr sz="2000" b="1" spc="30" dirty="0">
                <a:latin typeface="Arial"/>
                <a:cs typeface="Arial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M</a:t>
            </a:r>
            <a:r>
              <a:rPr sz="2000" spc="-60" dirty="0">
                <a:latin typeface="Microsoft Sans Serif"/>
                <a:cs typeface="Microsoft Sans Serif"/>
              </a:rPr>
              <a:t>i</a:t>
            </a:r>
            <a:r>
              <a:rPr sz="2000" spc="-105" dirty="0">
                <a:latin typeface="Microsoft Sans Serif"/>
                <a:cs typeface="Microsoft Sans Serif"/>
              </a:rPr>
              <a:t>ss</a:t>
            </a:r>
            <a:r>
              <a:rPr sz="2000" spc="-10" dirty="0">
                <a:latin typeface="Microsoft Sans Serif"/>
                <a:cs typeface="Microsoft Sans Serif"/>
              </a:rPr>
              <a:t>i</a:t>
            </a:r>
            <a:r>
              <a:rPr sz="2000" spc="10" dirty="0">
                <a:latin typeface="Microsoft Sans Serif"/>
                <a:cs typeface="Microsoft Sans Serif"/>
              </a:rPr>
              <a:t>o</a:t>
            </a:r>
            <a:r>
              <a:rPr sz="2000" spc="-70" dirty="0">
                <a:latin typeface="Microsoft Sans Serif"/>
                <a:cs typeface="Microsoft Sans Serif"/>
              </a:rPr>
              <a:t>n</a:t>
            </a:r>
            <a:r>
              <a:rPr sz="2000" spc="-204" dirty="0">
                <a:latin typeface="Microsoft Sans Serif"/>
                <a:cs typeface="Microsoft Sans Serif"/>
              </a:rPr>
              <a:t>O</a:t>
            </a:r>
            <a:r>
              <a:rPr sz="2000" spc="5" dirty="0">
                <a:latin typeface="Microsoft Sans Serif"/>
                <a:cs typeface="Microsoft Sans Serif"/>
              </a:rPr>
              <a:t>u</a:t>
            </a:r>
            <a:r>
              <a:rPr sz="2000" spc="35" dirty="0">
                <a:latin typeface="Microsoft Sans Serif"/>
                <a:cs typeface="Microsoft Sans Serif"/>
              </a:rPr>
              <a:t>t</a:t>
            </a:r>
            <a:r>
              <a:rPr sz="2000" spc="-105" dirty="0">
                <a:latin typeface="Microsoft Sans Serif"/>
                <a:cs typeface="Microsoft Sans Serif"/>
              </a:rPr>
              <a:t>c</a:t>
            </a:r>
            <a:r>
              <a:rPr sz="2000" spc="10" dirty="0">
                <a:latin typeface="Microsoft Sans Serif"/>
                <a:cs typeface="Microsoft Sans Serif"/>
              </a:rPr>
              <a:t>o</a:t>
            </a:r>
            <a:r>
              <a:rPr sz="2000" spc="-170" dirty="0">
                <a:latin typeface="Microsoft Sans Serif"/>
                <a:cs typeface="Microsoft Sans Serif"/>
              </a:rPr>
              <a:t>m</a:t>
            </a:r>
            <a:r>
              <a:rPr sz="2000" spc="-65" dirty="0">
                <a:latin typeface="Microsoft Sans Serif"/>
                <a:cs typeface="Microsoft Sans Serif"/>
              </a:rPr>
              <a:t>e  </a:t>
            </a:r>
            <a:r>
              <a:rPr sz="2000" spc="-95" dirty="0">
                <a:latin typeface="Microsoft Sans Serif"/>
                <a:cs typeface="Microsoft Sans Serif"/>
              </a:rPr>
              <a:t>was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-120" dirty="0">
                <a:latin typeface="Microsoft Sans Serif"/>
                <a:cs typeface="Microsoft Sans Serif"/>
              </a:rPr>
              <a:t>a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success</a:t>
            </a:r>
            <a:r>
              <a:rPr sz="2000" dirty="0">
                <a:latin typeface="Microsoft Sans Serif"/>
                <a:cs typeface="Microsoft Sans Serif"/>
              </a:rPr>
              <a:t> </a:t>
            </a:r>
            <a:r>
              <a:rPr sz="2000" spc="15" dirty="0">
                <a:latin typeface="Microsoft Sans Serif"/>
                <a:cs typeface="Microsoft Sans Serif"/>
              </a:rPr>
              <a:t>or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120" dirty="0">
                <a:latin typeface="Microsoft Sans Serif"/>
                <a:cs typeface="Microsoft Sans Serif"/>
              </a:rPr>
              <a:t>a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failure.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177905" y="4600575"/>
            <a:ext cx="1014094" cy="2019300"/>
          </a:xfrm>
          <a:custGeom>
            <a:avLst/>
            <a:gdLst/>
            <a:ahLst/>
            <a:cxnLst/>
            <a:rect l="l" t="t" r="r" b="b"/>
            <a:pathLst>
              <a:path w="1014095" h="2019300">
                <a:moveTo>
                  <a:pt x="1014095" y="0"/>
                </a:moveTo>
                <a:lnTo>
                  <a:pt x="4445" y="1009650"/>
                </a:lnTo>
                <a:lnTo>
                  <a:pt x="182867" y="1188085"/>
                </a:lnTo>
                <a:lnTo>
                  <a:pt x="0" y="1370926"/>
                </a:lnTo>
                <a:lnTo>
                  <a:pt x="343408" y="1714271"/>
                </a:lnTo>
                <a:lnTo>
                  <a:pt x="526211" y="1531429"/>
                </a:lnTo>
                <a:lnTo>
                  <a:pt x="1014095" y="2019300"/>
                </a:lnTo>
                <a:lnTo>
                  <a:pt x="1014095" y="0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7700" y="1457325"/>
            <a:ext cx="5105400" cy="462915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076051" y="6441747"/>
            <a:ext cx="22860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z="1200" dirty="0">
                <a:solidFill>
                  <a:srgbClr val="2F2F2F"/>
                </a:solidFill>
                <a:latin typeface="Calibri"/>
                <a:cs typeface="Calibri"/>
              </a:rPr>
              <a:t>30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657850" cy="6858000"/>
          </a:xfrm>
          <a:custGeom>
            <a:avLst/>
            <a:gdLst/>
            <a:ahLst/>
            <a:cxnLst/>
            <a:rect l="l" t="t" r="r" b="b"/>
            <a:pathLst>
              <a:path w="5657850" h="6858000">
                <a:moveTo>
                  <a:pt x="5167376" y="0"/>
                </a:moveTo>
                <a:lnTo>
                  <a:pt x="0" y="0"/>
                </a:lnTo>
                <a:lnTo>
                  <a:pt x="0" y="6857999"/>
                </a:lnTo>
                <a:lnTo>
                  <a:pt x="5657850" y="6857997"/>
                </a:lnTo>
                <a:lnTo>
                  <a:pt x="4725416" y="6857997"/>
                </a:lnTo>
                <a:lnTo>
                  <a:pt x="4707763" y="6843646"/>
                </a:lnTo>
                <a:lnTo>
                  <a:pt x="4703181" y="6838021"/>
                </a:lnTo>
                <a:lnTo>
                  <a:pt x="4700730" y="6831944"/>
                </a:lnTo>
                <a:lnTo>
                  <a:pt x="4701065" y="6825243"/>
                </a:lnTo>
                <a:lnTo>
                  <a:pt x="4704842" y="6817744"/>
                </a:lnTo>
                <a:lnTo>
                  <a:pt x="4696243" y="6793453"/>
                </a:lnTo>
                <a:lnTo>
                  <a:pt x="4694253" y="6784271"/>
                </a:lnTo>
                <a:lnTo>
                  <a:pt x="4698001" y="6777285"/>
                </a:lnTo>
                <a:lnTo>
                  <a:pt x="4706620" y="6759581"/>
                </a:lnTo>
                <a:lnTo>
                  <a:pt x="4703417" y="6742570"/>
                </a:lnTo>
                <a:lnTo>
                  <a:pt x="4699285" y="6730314"/>
                </a:lnTo>
                <a:lnTo>
                  <a:pt x="4695868" y="6719121"/>
                </a:lnTo>
                <a:lnTo>
                  <a:pt x="4694809" y="6705295"/>
                </a:lnTo>
                <a:lnTo>
                  <a:pt x="4692102" y="6686648"/>
                </a:lnTo>
                <a:lnTo>
                  <a:pt x="4690872" y="6672630"/>
                </a:lnTo>
                <a:lnTo>
                  <a:pt x="4688593" y="6658860"/>
                </a:lnTo>
                <a:lnTo>
                  <a:pt x="4682744" y="6640957"/>
                </a:lnTo>
                <a:lnTo>
                  <a:pt x="4676711" y="6609607"/>
                </a:lnTo>
                <a:lnTo>
                  <a:pt x="4675632" y="6585858"/>
                </a:lnTo>
                <a:lnTo>
                  <a:pt x="4678426" y="6541312"/>
                </a:lnTo>
                <a:lnTo>
                  <a:pt x="4675762" y="6500712"/>
                </a:lnTo>
                <a:lnTo>
                  <a:pt x="4670075" y="6456632"/>
                </a:lnTo>
                <a:lnTo>
                  <a:pt x="4656582" y="6370256"/>
                </a:lnTo>
                <a:lnTo>
                  <a:pt x="4649245" y="6331777"/>
                </a:lnTo>
                <a:lnTo>
                  <a:pt x="4640754" y="6295085"/>
                </a:lnTo>
                <a:lnTo>
                  <a:pt x="4634239" y="6259649"/>
                </a:lnTo>
                <a:lnTo>
                  <a:pt x="4632833" y="6224943"/>
                </a:lnTo>
                <a:lnTo>
                  <a:pt x="4629277" y="6089688"/>
                </a:lnTo>
                <a:lnTo>
                  <a:pt x="4624083" y="6050534"/>
                </a:lnTo>
                <a:lnTo>
                  <a:pt x="4618402" y="6018871"/>
                </a:lnTo>
                <a:lnTo>
                  <a:pt x="4617936" y="5993692"/>
                </a:lnTo>
                <a:lnTo>
                  <a:pt x="4628388" y="5973991"/>
                </a:lnTo>
                <a:lnTo>
                  <a:pt x="4625314" y="5956603"/>
                </a:lnTo>
                <a:lnTo>
                  <a:pt x="4628943" y="5950172"/>
                </a:lnTo>
                <a:lnTo>
                  <a:pt x="4633406" y="5947112"/>
                </a:lnTo>
                <a:lnTo>
                  <a:pt x="4632833" y="5939840"/>
                </a:lnTo>
                <a:lnTo>
                  <a:pt x="4613402" y="5906465"/>
                </a:lnTo>
                <a:lnTo>
                  <a:pt x="4609211" y="5862701"/>
                </a:lnTo>
                <a:lnTo>
                  <a:pt x="4609048" y="5850711"/>
                </a:lnTo>
                <a:lnTo>
                  <a:pt x="4609433" y="5845257"/>
                </a:lnTo>
                <a:lnTo>
                  <a:pt x="4610532" y="5838680"/>
                </a:lnTo>
                <a:lnTo>
                  <a:pt x="4612513" y="5823318"/>
                </a:lnTo>
                <a:lnTo>
                  <a:pt x="4611370" y="5769229"/>
                </a:lnTo>
                <a:lnTo>
                  <a:pt x="4615465" y="5744365"/>
                </a:lnTo>
                <a:lnTo>
                  <a:pt x="4621514" y="5691372"/>
                </a:lnTo>
                <a:lnTo>
                  <a:pt x="4625467" y="5667895"/>
                </a:lnTo>
                <a:lnTo>
                  <a:pt x="4624099" y="5651512"/>
                </a:lnTo>
                <a:lnTo>
                  <a:pt x="4629864" y="5633042"/>
                </a:lnTo>
                <a:lnTo>
                  <a:pt x="4637557" y="5613669"/>
                </a:lnTo>
                <a:lnTo>
                  <a:pt x="4641977" y="5594578"/>
                </a:lnTo>
                <a:lnTo>
                  <a:pt x="4637565" y="5552032"/>
                </a:lnTo>
                <a:lnTo>
                  <a:pt x="4637738" y="5527767"/>
                </a:lnTo>
                <a:lnTo>
                  <a:pt x="4639173" y="5504306"/>
                </a:lnTo>
                <a:lnTo>
                  <a:pt x="4638548" y="5464175"/>
                </a:lnTo>
                <a:lnTo>
                  <a:pt x="4633638" y="5412934"/>
                </a:lnTo>
                <a:lnTo>
                  <a:pt x="4629277" y="5358955"/>
                </a:lnTo>
                <a:lnTo>
                  <a:pt x="4622673" y="5269738"/>
                </a:lnTo>
                <a:lnTo>
                  <a:pt x="4620144" y="5242941"/>
                </a:lnTo>
                <a:lnTo>
                  <a:pt x="4618069" y="5225097"/>
                </a:lnTo>
                <a:lnTo>
                  <a:pt x="4617279" y="5214874"/>
                </a:lnTo>
                <a:lnTo>
                  <a:pt x="4618609" y="5210937"/>
                </a:lnTo>
                <a:lnTo>
                  <a:pt x="4602809" y="5178859"/>
                </a:lnTo>
                <a:lnTo>
                  <a:pt x="4602511" y="5153961"/>
                </a:lnTo>
                <a:lnTo>
                  <a:pt x="4607214" y="5132659"/>
                </a:lnTo>
                <a:lnTo>
                  <a:pt x="4606417" y="5111369"/>
                </a:lnTo>
                <a:lnTo>
                  <a:pt x="4609889" y="5074626"/>
                </a:lnTo>
                <a:lnTo>
                  <a:pt x="4612671" y="5048027"/>
                </a:lnTo>
                <a:lnTo>
                  <a:pt x="4614167" y="5027572"/>
                </a:lnTo>
                <a:lnTo>
                  <a:pt x="4613783" y="5009261"/>
                </a:lnTo>
                <a:lnTo>
                  <a:pt x="4626850" y="4989258"/>
                </a:lnTo>
                <a:lnTo>
                  <a:pt x="4643167" y="4968970"/>
                </a:lnTo>
                <a:lnTo>
                  <a:pt x="4652984" y="4947967"/>
                </a:lnTo>
                <a:lnTo>
                  <a:pt x="4646549" y="4925822"/>
                </a:lnTo>
                <a:lnTo>
                  <a:pt x="4656542" y="4922055"/>
                </a:lnTo>
                <a:lnTo>
                  <a:pt x="4654772" y="4907788"/>
                </a:lnTo>
                <a:lnTo>
                  <a:pt x="4652192" y="4890567"/>
                </a:lnTo>
                <a:lnTo>
                  <a:pt x="4659757" y="4877943"/>
                </a:lnTo>
                <a:lnTo>
                  <a:pt x="4669337" y="4871809"/>
                </a:lnTo>
                <a:lnTo>
                  <a:pt x="4672965" y="4863544"/>
                </a:lnTo>
                <a:lnTo>
                  <a:pt x="4673830" y="4854065"/>
                </a:lnTo>
                <a:lnTo>
                  <a:pt x="4675124" y="4844288"/>
                </a:lnTo>
                <a:lnTo>
                  <a:pt x="4686675" y="4824585"/>
                </a:lnTo>
                <a:lnTo>
                  <a:pt x="4694951" y="4791440"/>
                </a:lnTo>
                <a:lnTo>
                  <a:pt x="4698394" y="4756937"/>
                </a:lnTo>
                <a:lnTo>
                  <a:pt x="4695444" y="4733163"/>
                </a:lnTo>
                <a:lnTo>
                  <a:pt x="4700658" y="4698882"/>
                </a:lnTo>
                <a:lnTo>
                  <a:pt x="4705350" y="4673139"/>
                </a:lnTo>
                <a:lnTo>
                  <a:pt x="4707374" y="4650420"/>
                </a:lnTo>
                <a:lnTo>
                  <a:pt x="4704588" y="4625213"/>
                </a:lnTo>
                <a:lnTo>
                  <a:pt x="4703397" y="4600203"/>
                </a:lnTo>
                <a:lnTo>
                  <a:pt x="4705826" y="4579064"/>
                </a:lnTo>
                <a:lnTo>
                  <a:pt x="4711160" y="4559472"/>
                </a:lnTo>
                <a:lnTo>
                  <a:pt x="4718685" y="4539107"/>
                </a:lnTo>
                <a:lnTo>
                  <a:pt x="4719193" y="4488561"/>
                </a:lnTo>
                <a:lnTo>
                  <a:pt x="4719776" y="4473672"/>
                </a:lnTo>
                <a:lnTo>
                  <a:pt x="4721955" y="4453937"/>
                </a:lnTo>
                <a:lnTo>
                  <a:pt x="4724657" y="4432178"/>
                </a:lnTo>
                <a:lnTo>
                  <a:pt x="4726813" y="4411218"/>
                </a:lnTo>
                <a:lnTo>
                  <a:pt x="4717520" y="4362126"/>
                </a:lnTo>
                <a:lnTo>
                  <a:pt x="4720955" y="4313475"/>
                </a:lnTo>
                <a:lnTo>
                  <a:pt x="4726652" y="4265753"/>
                </a:lnTo>
                <a:lnTo>
                  <a:pt x="4724146" y="4219448"/>
                </a:lnTo>
                <a:lnTo>
                  <a:pt x="4725955" y="4192242"/>
                </a:lnTo>
                <a:lnTo>
                  <a:pt x="4726856" y="4174504"/>
                </a:lnTo>
                <a:lnTo>
                  <a:pt x="4730574" y="4153236"/>
                </a:lnTo>
                <a:lnTo>
                  <a:pt x="4740832" y="4115442"/>
                </a:lnTo>
                <a:lnTo>
                  <a:pt x="4761357" y="4048125"/>
                </a:lnTo>
                <a:lnTo>
                  <a:pt x="4763720" y="4011412"/>
                </a:lnTo>
                <a:lnTo>
                  <a:pt x="4771310" y="3960828"/>
                </a:lnTo>
                <a:lnTo>
                  <a:pt x="4775162" y="3911411"/>
                </a:lnTo>
                <a:lnTo>
                  <a:pt x="4766310" y="3878199"/>
                </a:lnTo>
                <a:lnTo>
                  <a:pt x="4762902" y="3847988"/>
                </a:lnTo>
                <a:lnTo>
                  <a:pt x="4762579" y="3831971"/>
                </a:lnTo>
                <a:lnTo>
                  <a:pt x="4759326" y="3814048"/>
                </a:lnTo>
                <a:lnTo>
                  <a:pt x="4747133" y="3778123"/>
                </a:lnTo>
                <a:lnTo>
                  <a:pt x="4746345" y="3761944"/>
                </a:lnTo>
                <a:lnTo>
                  <a:pt x="4741592" y="3742515"/>
                </a:lnTo>
                <a:lnTo>
                  <a:pt x="4736149" y="3723205"/>
                </a:lnTo>
                <a:lnTo>
                  <a:pt x="4733290" y="3707383"/>
                </a:lnTo>
                <a:lnTo>
                  <a:pt x="4731881" y="3693925"/>
                </a:lnTo>
                <a:lnTo>
                  <a:pt x="4731353" y="3682111"/>
                </a:lnTo>
                <a:lnTo>
                  <a:pt x="4731131" y="3664585"/>
                </a:lnTo>
                <a:lnTo>
                  <a:pt x="4725924" y="3653028"/>
                </a:lnTo>
                <a:lnTo>
                  <a:pt x="4718812" y="3641217"/>
                </a:lnTo>
                <a:lnTo>
                  <a:pt x="4718812" y="3606038"/>
                </a:lnTo>
                <a:lnTo>
                  <a:pt x="4726305" y="3597275"/>
                </a:lnTo>
                <a:lnTo>
                  <a:pt x="4723511" y="3586353"/>
                </a:lnTo>
                <a:lnTo>
                  <a:pt x="4725924" y="3569716"/>
                </a:lnTo>
                <a:lnTo>
                  <a:pt x="4721860" y="3552190"/>
                </a:lnTo>
                <a:lnTo>
                  <a:pt x="4714748" y="3542029"/>
                </a:lnTo>
                <a:lnTo>
                  <a:pt x="4705731" y="3531235"/>
                </a:lnTo>
                <a:lnTo>
                  <a:pt x="4699381" y="3496437"/>
                </a:lnTo>
                <a:lnTo>
                  <a:pt x="4705350" y="3486912"/>
                </a:lnTo>
                <a:lnTo>
                  <a:pt x="4700651" y="3476371"/>
                </a:lnTo>
                <a:lnTo>
                  <a:pt x="4700000" y="3465256"/>
                </a:lnTo>
                <a:lnTo>
                  <a:pt x="4699000" y="3424554"/>
                </a:lnTo>
                <a:lnTo>
                  <a:pt x="4697222" y="3419855"/>
                </a:lnTo>
                <a:lnTo>
                  <a:pt x="4698746" y="3415157"/>
                </a:lnTo>
                <a:lnTo>
                  <a:pt x="4695317" y="3409823"/>
                </a:lnTo>
                <a:lnTo>
                  <a:pt x="4696968" y="3407029"/>
                </a:lnTo>
                <a:lnTo>
                  <a:pt x="4684649" y="3378962"/>
                </a:lnTo>
                <a:lnTo>
                  <a:pt x="4679315" y="3362960"/>
                </a:lnTo>
                <a:lnTo>
                  <a:pt x="4663440" y="3332099"/>
                </a:lnTo>
                <a:lnTo>
                  <a:pt x="4665472" y="3325622"/>
                </a:lnTo>
                <a:lnTo>
                  <a:pt x="4649343" y="3278124"/>
                </a:lnTo>
                <a:lnTo>
                  <a:pt x="4651502" y="3277235"/>
                </a:lnTo>
                <a:lnTo>
                  <a:pt x="4657217" y="3262629"/>
                </a:lnTo>
                <a:lnTo>
                  <a:pt x="4656074" y="3258692"/>
                </a:lnTo>
                <a:lnTo>
                  <a:pt x="4653694" y="3233951"/>
                </a:lnTo>
                <a:lnTo>
                  <a:pt x="4657613" y="3222497"/>
                </a:lnTo>
                <a:lnTo>
                  <a:pt x="4657556" y="3209615"/>
                </a:lnTo>
                <a:lnTo>
                  <a:pt x="4643247" y="3180588"/>
                </a:lnTo>
                <a:lnTo>
                  <a:pt x="4647535" y="3174103"/>
                </a:lnTo>
                <a:lnTo>
                  <a:pt x="4648787" y="3167475"/>
                </a:lnTo>
                <a:lnTo>
                  <a:pt x="4647301" y="3160228"/>
                </a:lnTo>
                <a:lnTo>
                  <a:pt x="4643374" y="3151886"/>
                </a:lnTo>
                <a:lnTo>
                  <a:pt x="4643709" y="3137275"/>
                </a:lnTo>
                <a:lnTo>
                  <a:pt x="4648152" y="3126724"/>
                </a:lnTo>
                <a:lnTo>
                  <a:pt x="4650142" y="3116720"/>
                </a:lnTo>
                <a:lnTo>
                  <a:pt x="4643120" y="3103753"/>
                </a:lnTo>
                <a:lnTo>
                  <a:pt x="4648315" y="3097224"/>
                </a:lnTo>
                <a:lnTo>
                  <a:pt x="4648104" y="3082099"/>
                </a:lnTo>
                <a:lnTo>
                  <a:pt x="4648227" y="3068212"/>
                </a:lnTo>
                <a:lnTo>
                  <a:pt x="4654423" y="3065399"/>
                </a:lnTo>
                <a:lnTo>
                  <a:pt x="4651281" y="3054244"/>
                </a:lnTo>
                <a:lnTo>
                  <a:pt x="4645580" y="3042269"/>
                </a:lnTo>
                <a:lnTo>
                  <a:pt x="4639188" y="3030555"/>
                </a:lnTo>
                <a:lnTo>
                  <a:pt x="4633976" y="3020187"/>
                </a:lnTo>
                <a:lnTo>
                  <a:pt x="4630564" y="3009606"/>
                </a:lnTo>
                <a:lnTo>
                  <a:pt x="4622170" y="2997398"/>
                </a:lnTo>
                <a:lnTo>
                  <a:pt x="4622546" y="2991104"/>
                </a:lnTo>
                <a:lnTo>
                  <a:pt x="4623943" y="2987802"/>
                </a:lnTo>
                <a:lnTo>
                  <a:pt x="4627372" y="2983484"/>
                </a:lnTo>
                <a:lnTo>
                  <a:pt x="4633722" y="2977261"/>
                </a:lnTo>
                <a:lnTo>
                  <a:pt x="4629009" y="2962288"/>
                </a:lnTo>
                <a:lnTo>
                  <a:pt x="4629832" y="2949019"/>
                </a:lnTo>
                <a:lnTo>
                  <a:pt x="4632918" y="2933487"/>
                </a:lnTo>
                <a:lnTo>
                  <a:pt x="4634992" y="2911729"/>
                </a:lnTo>
                <a:lnTo>
                  <a:pt x="4633610" y="2890170"/>
                </a:lnTo>
                <a:lnTo>
                  <a:pt x="4627753" y="2825877"/>
                </a:lnTo>
                <a:lnTo>
                  <a:pt x="4627753" y="2804160"/>
                </a:lnTo>
                <a:lnTo>
                  <a:pt x="4621149" y="2790190"/>
                </a:lnTo>
                <a:lnTo>
                  <a:pt x="4616450" y="2760217"/>
                </a:lnTo>
                <a:lnTo>
                  <a:pt x="4622546" y="2751074"/>
                </a:lnTo>
                <a:lnTo>
                  <a:pt x="4618609" y="2740279"/>
                </a:lnTo>
                <a:lnTo>
                  <a:pt x="4622292" y="2726436"/>
                </a:lnTo>
                <a:lnTo>
                  <a:pt x="4618228" y="2725039"/>
                </a:lnTo>
                <a:lnTo>
                  <a:pt x="4611116" y="2715895"/>
                </a:lnTo>
                <a:lnTo>
                  <a:pt x="4625086" y="2665603"/>
                </a:lnTo>
                <a:lnTo>
                  <a:pt x="4629785" y="2635377"/>
                </a:lnTo>
                <a:lnTo>
                  <a:pt x="4630039" y="2606040"/>
                </a:lnTo>
                <a:lnTo>
                  <a:pt x="4636262" y="2596515"/>
                </a:lnTo>
                <a:lnTo>
                  <a:pt x="4637299" y="2585321"/>
                </a:lnTo>
                <a:lnTo>
                  <a:pt x="4636373" y="2573448"/>
                </a:lnTo>
                <a:lnTo>
                  <a:pt x="4635136" y="2561457"/>
                </a:lnTo>
                <a:lnTo>
                  <a:pt x="4635246" y="2549905"/>
                </a:lnTo>
                <a:lnTo>
                  <a:pt x="4651248" y="2496439"/>
                </a:lnTo>
                <a:lnTo>
                  <a:pt x="4652779" y="2487505"/>
                </a:lnTo>
                <a:lnTo>
                  <a:pt x="4659749" y="2454826"/>
                </a:lnTo>
                <a:lnTo>
                  <a:pt x="4661281" y="2445892"/>
                </a:lnTo>
                <a:lnTo>
                  <a:pt x="4660403" y="2438939"/>
                </a:lnTo>
                <a:lnTo>
                  <a:pt x="4661316" y="2416032"/>
                </a:lnTo>
                <a:lnTo>
                  <a:pt x="4661154" y="2408936"/>
                </a:lnTo>
                <a:lnTo>
                  <a:pt x="4676751" y="2395970"/>
                </a:lnTo>
                <a:lnTo>
                  <a:pt x="4680585" y="2369312"/>
                </a:lnTo>
                <a:lnTo>
                  <a:pt x="4683371" y="2344177"/>
                </a:lnTo>
                <a:lnTo>
                  <a:pt x="4695825" y="2335784"/>
                </a:lnTo>
                <a:lnTo>
                  <a:pt x="4708665" y="2312866"/>
                </a:lnTo>
                <a:lnTo>
                  <a:pt x="4720542" y="2295985"/>
                </a:lnTo>
                <a:lnTo>
                  <a:pt x="4730632" y="2280080"/>
                </a:lnTo>
                <a:lnTo>
                  <a:pt x="4738116" y="2260091"/>
                </a:lnTo>
                <a:lnTo>
                  <a:pt x="4739800" y="2238386"/>
                </a:lnTo>
                <a:lnTo>
                  <a:pt x="4739306" y="2223611"/>
                </a:lnTo>
                <a:lnTo>
                  <a:pt x="4739455" y="2210407"/>
                </a:lnTo>
                <a:lnTo>
                  <a:pt x="4743069" y="2193416"/>
                </a:lnTo>
                <a:lnTo>
                  <a:pt x="4740451" y="2169882"/>
                </a:lnTo>
                <a:lnTo>
                  <a:pt x="4736798" y="2149157"/>
                </a:lnTo>
                <a:lnTo>
                  <a:pt x="4738407" y="2129194"/>
                </a:lnTo>
                <a:lnTo>
                  <a:pt x="4751578" y="2107946"/>
                </a:lnTo>
                <a:lnTo>
                  <a:pt x="4758182" y="2024252"/>
                </a:lnTo>
                <a:lnTo>
                  <a:pt x="4797044" y="1969389"/>
                </a:lnTo>
                <a:lnTo>
                  <a:pt x="4800981" y="1961134"/>
                </a:lnTo>
                <a:lnTo>
                  <a:pt x="4811903" y="1945132"/>
                </a:lnTo>
                <a:lnTo>
                  <a:pt x="4811014" y="1942084"/>
                </a:lnTo>
                <a:lnTo>
                  <a:pt x="4806061" y="1935607"/>
                </a:lnTo>
                <a:lnTo>
                  <a:pt x="4806303" y="1930048"/>
                </a:lnTo>
                <a:lnTo>
                  <a:pt x="4808982" y="1910207"/>
                </a:lnTo>
                <a:lnTo>
                  <a:pt x="4807331" y="1909952"/>
                </a:lnTo>
                <a:lnTo>
                  <a:pt x="4807331" y="1909190"/>
                </a:lnTo>
                <a:lnTo>
                  <a:pt x="4814316" y="1899412"/>
                </a:lnTo>
                <a:lnTo>
                  <a:pt x="4816221" y="1895094"/>
                </a:lnTo>
                <a:lnTo>
                  <a:pt x="4802378" y="1892427"/>
                </a:lnTo>
                <a:lnTo>
                  <a:pt x="4800064" y="1885209"/>
                </a:lnTo>
                <a:lnTo>
                  <a:pt x="4800917" y="1876123"/>
                </a:lnTo>
                <a:lnTo>
                  <a:pt x="4800913" y="1867441"/>
                </a:lnTo>
                <a:lnTo>
                  <a:pt x="4796028" y="1861439"/>
                </a:lnTo>
                <a:lnTo>
                  <a:pt x="4802520" y="1848897"/>
                </a:lnTo>
                <a:lnTo>
                  <a:pt x="4808347" y="1835785"/>
                </a:lnTo>
                <a:lnTo>
                  <a:pt x="4809998" y="1830577"/>
                </a:lnTo>
                <a:lnTo>
                  <a:pt x="4809744" y="1830451"/>
                </a:lnTo>
                <a:lnTo>
                  <a:pt x="4809490" y="1829180"/>
                </a:lnTo>
                <a:lnTo>
                  <a:pt x="4809744" y="1827529"/>
                </a:lnTo>
                <a:lnTo>
                  <a:pt x="4813173" y="1821052"/>
                </a:lnTo>
                <a:lnTo>
                  <a:pt x="4815713" y="1807083"/>
                </a:lnTo>
                <a:lnTo>
                  <a:pt x="4812411" y="1805304"/>
                </a:lnTo>
                <a:lnTo>
                  <a:pt x="4813173" y="1804415"/>
                </a:lnTo>
                <a:lnTo>
                  <a:pt x="4819378" y="1800494"/>
                </a:lnTo>
                <a:lnTo>
                  <a:pt x="4822904" y="1796954"/>
                </a:lnTo>
                <a:lnTo>
                  <a:pt x="4820548" y="1792128"/>
                </a:lnTo>
                <a:lnTo>
                  <a:pt x="4809109" y="1784350"/>
                </a:lnTo>
                <a:lnTo>
                  <a:pt x="4815881" y="1774447"/>
                </a:lnTo>
                <a:lnTo>
                  <a:pt x="4815665" y="1765522"/>
                </a:lnTo>
                <a:lnTo>
                  <a:pt x="4812805" y="1755024"/>
                </a:lnTo>
                <a:lnTo>
                  <a:pt x="4811649" y="1740408"/>
                </a:lnTo>
                <a:lnTo>
                  <a:pt x="4818798" y="1734377"/>
                </a:lnTo>
                <a:lnTo>
                  <a:pt x="4821602" y="1728263"/>
                </a:lnTo>
                <a:lnTo>
                  <a:pt x="4820953" y="1722030"/>
                </a:lnTo>
                <a:lnTo>
                  <a:pt x="4817745" y="1715642"/>
                </a:lnTo>
                <a:lnTo>
                  <a:pt x="4823698" y="1699595"/>
                </a:lnTo>
                <a:lnTo>
                  <a:pt x="4826031" y="1683083"/>
                </a:lnTo>
                <a:lnTo>
                  <a:pt x="4827174" y="1665833"/>
                </a:lnTo>
                <a:lnTo>
                  <a:pt x="4829556" y="1647571"/>
                </a:lnTo>
                <a:lnTo>
                  <a:pt x="4838965" y="1630136"/>
                </a:lnTo>
                <a:lnTo>
                  <a:pt x="4839398" y="1613915"/>
                </a:lnTo>
                <a:lnTo>
                  <a:pt x="4836878" y="1597314"/>
                </a:lnTo>
                <a:lnTo>
                  <a:pt x="4837430" y="1578737"/>
                </a:lnTo>
                <a:lnTo>
                  <a:pt x="4833366" y="1545971"/>
                </a:lnTo>
                <a:lnTo>
                  <a:pt x="4833993" y="1541117"/>
                </a:lnTo>
                <a:lnTo>
                  <a:pt x="4833524" y="1532572"/>
                </a:lnTo>
                <a:lnTo>
                  <a:pt x="4832223" y="1519682"/>
                </a:lnTo>
                <a:lnTo>
                  <a:pt x="4835525" y="1514855"/>
                </a:lnTo>
                <a:lnTo>
                  <a:pt x="4836721" y="1503048"/>
                </a:lnTo>
                <a:lnTo>
                  <a:pt x="4836828" y="1475386"/>
                </a:lnTo>
                <a:lnTo>
                  <a:pt x="4837811" y="1463294"/>
                </a:lnTo>
                <a:lnTo>
                  <a:pt x="4840759" y="1456991"/>
                </a:lnTo>
                <a:lnTo>
                  <a:pt x="4845018" y="1446307"/>
                </a:lnTo>
                <a:lnTo>
                  <a:pt x="4848562" y="1435862"/>
                </a:lnTo>
                <a:lnTo>
                  <a:pt x="4849368" y="1430274"/>
                </a:lnTo>
                <a:lnTo>
                  <a:pt x="4848352" y="1429512"/>
                </a:lnTo>
                <a:lnTo>
                  <a:pt x="4867529" y="1403985"/>
                </a:lnTo>
                <a:lnTo>
                  <a:pt x="4874768" y="1360932"/>
                </a:lnTo>
                <a:lnTo>
                  <a:pt x="4902835" y="1302003"/>
                </a:lnTo>
                <a:lnTo>
                  <a:pt x="4906518" y="1210817"/>
                </a:lnTo>
                <a:lnTo>
                  <a:pt x="4914735" y="1201622"/>
                </a:lnTo>
                <a:lnTo>
                  <a:pt x="4919011" y="1192022"/>
                </a:lnTo>
                <a:lnTo>
                  <a:pt x="4921073" y="1178421"/>
                </a:lnTo>
                <a:lnTo>
                  <a:pt x="4922647" y="1157224"/>
                </a:lnTo>
                <a:lnTo>
                  <a:pt x="4929122" y="1129377"/>
                </a:lnTo>
                <a:lnTo>
                  <a:pt x="4930917" y="1110472"/>
                </a:lnTo>
                <a:lnTo>
                  <a:pt x="4929308" y="1091447"/>
                </a:lnTo>
                <a:lnTo>
                  <a:pt x="4925568" y="1063244"/>
                </a:lnTo>
                <a:lnTo>
                  <a:pt x="4934364" y="1022986"/>
                </a:lnTo>
                <a:lnTo>
                  <a:pt x="4944983" y="984837"/>
                </a:lnTo>
                <a:lnTo>
                  <a:pt x="4964912" y="942425"/>
                </a:lnTo>
                <a:lnTo>
                  <a:pt x="5001641" y="889380"/>
                </a:lnTo>
                <a:lnTo>
                  <a:pt x="5027803" y="816355"/>
                </a:lnTo>
                <a:lnTo>
                  <a:pt x="5035325" y="804574"/>
                </a:lnTo>
                <a:lnTo>
                  <a:pt x="5046265" y="785828"/>
                </a:lnTo>
                <a:lnTo>
                  <a:pt x="5054895" y="766439"/>
                </a:lnTo>
                <a:lnTo>
                  <a:pt x="5055489" y="752728"/>
                </a:lnTo>
                <a:lnTo>
                  <a:pt x="5070475" y="724408"/>
                </a:lnTo>
                <a:lnTo>
                  <a:pt x="5075809" y="722502"/>
                </a:lnTo>
                <a:lnTo>
                  <a:pt x="5078857" y="717550"/>
                </a:lnTo>
                <a:lnTo>
                  <a:pt x="5078095" y="697229"/>
                </a:lnTo>
                <a:lnTo>
                  <a:pt x="5077714" y="693420"/>
                </a:lnTo>
                <a:lnTo>
                  <a:pt x="5078222" y="690879"/>
                </a:lnTo>
                <a:lnTo>
                  <a:pt x="5079111" y="689228"/>
                </a:lnTo>
                <a:lnTo>
                  <a:pt x="5079619" y="689101"/>
                </a:lnTo>
                <a:lnTo>
                  <a:pt x="5079746" y="681609"/>
                </a:lnTo>
                <a:lnTo>
                  <a:pt x="5088004" y="665227"/>
                </a:lnTo>
                <a:lnTo>
                  <a:pt x="5121402" y="601345"/>
                </a:lnTo>
                <a:lnTo>
                  <a:pt x="5118246" y="590224"/>
                </a:lnTo>
                <a:lnTo>
                  <a:pt x="5115020" y="582294"/>
                </a:lnTo>
                <a:lnTo>
                  <a:pt x="5117365" y="579127"/>
                </a:lnTo>
                <a:lnTo>
                  <a:pt x="5130927" y="582295"/>
                </a:lnTo>
                <a:lnTo>
                  <a:pt x="5131181" y="577088"/>
                </a:lnTo>
                <a:lnTo>
                  <a:pt x="5133975" y="574294"/>
                </a:lnTo>
                <a:lnTo>
                  <a:pt x="5138166" y="572515"/>
                </a:lnTo>
                <a:lnTo>
                  <a:pt x="5140071" y="572135"/>
                </a:lnTo>
                <a:lnTo>
                  <a:pt x="5135753" y="536066"/>
                </a:lnTo>
                <a:lnTo>
                  <a:pt x="5138547" y="531622"/>
                </a:lnTo>
                <a:lnTo>
                  <a:pt x="5124958" y="491363"/>
                </a:lnTo>
                <a:lnTo>
                  <a:pt x="5122037" y="487299"/>
                </a:lnTo>
                <a:lnTo>
                  <a:pt x="5121275" y="481964"/>
                </a:lnTo>
                <a:lnTo>
                  <a:pt x="5125212" y="473837"/>
                </a:lnTo>
                <a:lnTo>
                  <a:pt x="5127117" y="472059"/>
                </a:lnTo>
                <a:lnTo>
                  <a:pt x="5144008" y="354583"/>
                </a:lnTo>
                <a:lnTo>
                  <a:pt x="5144629" y="335603"/>
                </a:lnTo>
                <a:lnTo>
                  <a:pt x="5144881" y="318563"/>
                </a:lnTo>
                <a:lnTo>
                  <a:pt x="5145490" y="297308"/>
                </a:lnTo>
                <a:lnTo>
                  <a:pt x="5147183" y="265683"/>
                </a:lnTo>
                <a:lnTo>
                  <a:pt x="5145823" y="233558"/>
                </a:lnTo>
                <a:lnTo>
                  <a:pt x="5142976" y="218614"/>
                </a:lnTo>
                <a:lnTo>
                  <a:pt x="5140485" y="207551"/>
                </a:lnTo>
                <a:lnTo>
                  <a:pt x="5140198" y="187071"/>
                </a:lnTo>
                <a:lnTo>
                  <a:pt x="5136673" y="144684"/>
                </a:lnTo>
                <a:lnTo>
                  <a:pt x="5138483" y="130349"/>
                </a:lnTo>
                <a:lnTo>
                  <a:pt x="5147056" y="130301"/>
                </a:lnTo>
                <a:lnTo>
                  <a:pt x="5135497" y="96246"/>
                </a:lnTo>
                <a:lnTo>
                  <a:pt x="5141261" y="75406"/>
                </a:lnTo>
                <a:lnTo>
                  <a:pt x="5151288" y="53756"/>
                </a:lnTo>
                <a:lnTo>
                  <a:pt x="5152517" y="17272"/>
                </a:lnTo>
                <a:lnTo>
                  <a:pt x="5158613" y="13843"/>
                </a:lnTo>
                <a:lnTo>
                  <a:pt x="5163312" y="8381"/>
                </a:lnTo>
                <a:lnTo>
                  <a:pt x="5166868" y="1650"/>
                </a:lnTo>
                <a:lnTo>
                  <a:pt x="5167376" y="0"/>
                </a:lnTo>
                <a:close/>
              </a:path>
            </a:pathLst>
          </a:custGeom>
          <a:solidFill>
            <a:srgbClr val="82766A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7575" y="669924"/>
            <a:ext cx="3650615" cy="110172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marR="5080">
              <a:lnSpc>
                <a:spcPts val="4060"/>
              </a:lnSpc>
              <a:spcBef>
                <a:spcPts val="530"/>
              </a:spcBef>
            </a:pPr>
            <a:r>
              <a:rPr sz="3650" spc="-65" dirty="0"/>
              <a:t>Boosters</a:t>
            </a:r>
            <a:r>
              <a:rPr sz="3650" spc="95" dirty="0"/>
              <a:t> </a:t>
            </a:r>
            <a:r>
              <a:rPr sz="3650" spc="-95" dirty="0"/>
              <a:t>Carried </a:t>
            </a:r>
            <a:r>
              <a:rPr sz="3650" spc="-90" dirty="0"/>
              <a:t> </a:t>
            </a:r>
            <a:r>
              <a:rPr sz="3650" spc="-130" dirty="0"/>
              <a:t>Maximum</a:t>
            </a:r>
            <a:r>
              <a:rPr sz="3650" spc="105" dirty="0"/>
              <a:t> </a:t>
            </a:r>
            <a:r>
              <a:rPr sz="3650" spc="-114" dirty="0"/>
              <a:t>Payload</a:t>
            </a:r>
            <a:endParaRPr sz="3650"/>
          </a:p>
        </p:txBody>
      </p:sp>
      <p:sp>
        <p:nvSpPr>
          <p:cNvPr id="4" name="object 4"/>
          <p:cNvSpPr txBox="1"/>
          <p:nvPr/>
        </p:nvSpPr>
        <p:spPr>
          <a:xfrm>
            <a:off x="941705" y="2191956"/>
            <a:ext cx="3220085" cy="121412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41300" marR="5080" indent="-229235">
              <a:lnSpc>
                <a:spcPct val="89300"/>
              </a:lnSpc>
              <a:spcBef>
                <a:spcPts val="34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700" spc="-190" dirty="0">
                <a:latin typeface="Microsoft Sans Serif"/>
                <a:cs typeface="Microsoft Sans Serif"/>
              </a:rPr>
              <a:t>W</a:t>
            </a:r>
            <a:r>
              <a:rPr sz="1700" spc="-85" dirty="0">
                <a:latin typeface="Microsoft Sans Serif"/>
                <a:cs typeface="Microsoft Sans Serif"/>
              </a:rPr>
              <a:t>e</a:t>
            </a:r>
            <a:r>
              <a:rPr sz="1700" spc="30" dirty="0">
                <a:latin typeface="Microsoft Sans Serif"/>
                <a:cs typeface="Microsoft Sans Serif"/>
              </a:rPr>
              <a:t> </a:t>
            </a:r>
            <a:r>
              <a:rPr sz="1700" spc="25" dirty="0">
                <a:latin typeface="Microsoft Sans Serif"/>
                <a:cs typeface="Microsoft Sans Serif"/>
              </a:rPr>
              <a:t>d</a:t>
            </a:r>
            <a:r>
              <a:rPr sz="1700" spc="-125" dirty="0">
                <a:latin typeface="Microsoft Sans Serif"/>
                <a:cs typeface="Microsoft Sans Serif"/>
              </a:rPr>
              <a:t>e</a:t>
            </a:r>
            <a:r>
              <a:rPr sz="1700" spc="50" dirty="0">
                <a:latin typeface="Microsoft Sans Serif"/>
                <a:cs typeface="Microsoft Sans Serif"/>
              </a:rPr>
              <a:t>t</a:t>
            </a:r>
            <a:r>
              <a:rPr sz="1700" spc="-55" dirty="0">
                <a:latin typeface="Microsoft Sans Serif"/>
                <a:cs typeface="Microsoft Sans Serif"/>
              </a:rPr>
              <a:t>e</a:t>
            </a:r>
            <a:r>
              <a:rPr sz="1700" spc="-45" dirty="0">
                <a:latin typeface="Microsoft Sans Serif"/>
                <a:cs typeface="Microsoft Sans Serif"/>
              </a:rPr>
              <a:t>r</a:t>
            </a:r>
            <a:r>
              <a:rPr sz="1700" spc="-35" dirty="0">
                <a:latin typeface="Microsoft Sans Serif"/>
                <a:cs typeface="Microsoft Sans Serif"/>
              </a:rPr>
              <a:t>m</a:t>
            </a:r>
            <a:r>
              <a:rPr sz="1700" spc="25" dirty="0">
                <a:latin typeface="Microsoft Sans Serif"/>
                <a:cs typeface="Microsoft Sans Serif"/>
              </a:rPr>
              <a:t>i</a:t>
            </a:r>
            <a:r>
              <a:rPr sz="1700" spc="-50" dirty="0">
                <a:latin typeface="Microsoft Sans Serif"/>
                <a:cs typeface="Microsoft Sans Serif"/>
              </a:rPr>
              <a:t>n</a:t>
            </a:r>
            <a:r>
              <a:rPr sz="1700" spc="-125" dirty="0">
                <a:latin typeface="Microsoft Sans Serif"/>
                <a:cs typeface="Microsoft Sans Serif"/>
              </a:rPr>
              <a:t>e</a:t>
            </a:r>
            <a:r>
              <a:rPr sz="1700" spc="25" dirty="0">
                <a:latin typeface="Microsoft Sans Serif"/>
                <a:cs typeface="Microsoft Sans Serif"/>
              </a:rPr>
              <a:t>d</a:t>
            </a:r>
            <a:r>
              <a:rPr sz="1700" spc="70" dirty="0">
                <a:latin typeface="Microsoft Sans Serif"/>
                <a:cs typeface="Microsoft Sans Serif"/>
              </a:rPr>
              <a:t> </a:t>
            </a:r>
            <a:r>
              <a:rPr sz="1700" spc="50" dirty="0">
                <a:latin typeface="Microsoft Sans Serif"/>
                <a:cs typeface="Microsoft Sans Serif"/>
              </a:rPr>
              <a:t>t</a:t>
            </a:r>
            <a:r>
              <a:rPr sz="1700" spc="-50" dirty="0">
                <a:latin typeface="Microsoft Sans Serif"/>
                <a:cs typeface="Microsoft Sans Serif"/>
              </a:rPr>
              <a:t>h</a:t>
            </a:r>
            <a:r>
              <a:rPr sz="1700" spc="-85" dirty="0">
                <a:latin typeface="Microsoft Sans Serif"/>
                <a:cs typeface="Microsoft Sans Serif"/>
              </a:rPr>
              <a:t>e</a:t>
            </a:r>
            <a:r>
              <a:rPr sz="1700" spc="30" dirty="0">
                <a:latin typeface="Microsoft Sans Serif"/>
                <a:cs typeface="Microsoft Sans Serif"/>
              </a:rPr>
              <a:t> </a:t>
            </a:r>
            <a:r>
              <a:rPr sz="1700" spc="25" dirty="0">
                <a:latin typeface="Microsoft Sans Serif"/>
                <a:cs typeface="Microsoft Sans Serif"/>
              </a:rPr>
              <a:t>b</a:t>
            </a:r>
            <a:r>
              <a:rPr sz="1700" spc="-50" dirty="0">
                <a:latin typeface="Microsoft Sans Serif"/>
                <a:cs typeface="Microsoft Sans Serif"/>
              </a:rPr>
              <a:t>o</a:t>
            </a:r>
            <a:r>
              <a:rPr sz="1700" spc="20" dirty="0">
                <a:latin typeface="Microsoft Sans Serif"/>
                <a:cs typeface="Microsoft Sans Serif"/>
              </a:rPr>
              <a:t>o</a:t>
            </a:r>
            <a:r>
              <a:rPr sz="1700" spc="-105" dirty="0">
                <a:latin typeface="Microsoft Sans Serif"/>
                <a:cs typeface="Microsoft Sans Serif"/>
              </a:rPr>
              <a:t>s</a:t>
            </a:r>
            <a:r>
              <a:rPr sz="1700" spc="50" dirty="0">
                <a:latin typeface="Microsoft Sans Serif"/>
                <a:cs typeface="Microsoft Sans Serif"/>
              </a:rPr>
              <a:t>t</a:t>
            </a:r>
            <a:r>
              <a:rPr sz="1700" spc="-55" dirty="0">
                <a:latin typeface="Microsoft Sans Serif"/>
                <a:cs typeface="Microsoft Sans Serif"/>
              </a:rPr>
              <a:t>e</a:t>
            </a:r>
            <a:r>
              <a:rPr sz="1700" spc="25" dirty="0">
                <a:latin typeface="Microsoft Sans Serif"/>
                <a:cs typeface="Microsoft Sans Serif"/>
              </a:rPr>
              <a:t>r</a:t>
            </a:r>
            <a:r>
              <a:rPr sz="1700" dirty="0">
                <a:latin typeface="Microsoft Sans Serif"/>
                <a:cs typeface="Microsoft Sans Serif"/>
              </a:rPr>
              <a:t> </a:t>
            </a:r>
            <a:r>
              <a:rPr sz="1700" spc="125" dirty="0">
                <a:latin typeface="Microsoft Sans Serif"/>
                <a:cs typeface="Microsoft Sans Serif"/>
              </a:rPr>
              <a:t>t</a:t>
            </a:r>
            <a:r>
              <a:rPr sz="1700" spc="-50" dirty="0">
                <a:latin typeface="Microsoft Sans Serif"/>
                <a:cs typeface="Microsoft Sans Serif"/>
              </a:rPr>
              <a:t>h</a:t>
            </a:r>
            <a:r>
              <a:rPr sz="1700" spc="-125" dirty="0">
                <a:latin typeface="Microsoft Sans Serif"/>
                <a:cs typeface="Microsoft Sans Serif"/>
              </a:rPr>
              <a:t>a</a:t>
            </a:r>
            <a:r>
              <a:rPr sz="1700" spc="80" dirty="0">
                <a:latin typeface="Microsoft Sans Serif"/>
                <a:cs typeface="Microsoft Sans Serif"/>
              </a:rPr>
              <a:t>t  </a:t>
            </a:r>
            <a:r>
              <a:rPr sz="1700" spc="-75" dirty="0">
                <a:latin typeface="Microsoft Sans Serif"/>
                <a:cs typeface="Microsoft Sans Serif"/>
              </a:rPr>
              <a:t>have</a:t>
            </a:r>
            <a:r>
              <a:rPr sz="1700" spc="20" dirty="0">
                <a:latin typeface="Microsoft Sans Serif"/>
                <a:cs typeface="Microsoft Sans Serif"/>
              </a:rPr>
              <a:t> </a:t>
            </a:r>
            <a:r>
              <a:rPr sz="1700" spc="-30" dirty="0">
                <a:latin typeface="Microsoft Sans Serif"/>
                <a:cs typeface="Microsoft Sans Serif"/>
              </a:rPr>
              <a:t>carried</a:t>
            </a:r>
            <a:r>
              <a:rPr sz="1700" spc="-5" dirty="0">
                <a:latin typeface="Microsoft Sans Serif"/>
                <a:cs typeface="Microsoft Sans Serif"/>
              </a:rPr>
              <a:t> the</a:t>
            </a:r>
            <a:r>
              <a:rPr sz="1700" spc="25" dirty="0">
                <a:latin typeface="Microsoft Sans Serif"/>
                <a:cs typeface="Microsoft Sans Serif"/>
              </a:rPr>
              <a:t> </a:t>
            </a:r>
            <a:r>
              <a:rPr sz="1700" spc="-70" dirty="0">
                <a:latin typeface="Microsoft Sans Serif"/>
                <a:cs typeface="Microsoft Sans Serif"/>
              </a:rPr>
              <a:t>maximum </a:t>
            </a:r>
            <a:r>
              <a:rPr sz="1700" spc="-65" dirty="0">
                <a:latin typeface="Microsoft Sans Serif"/>
                <a:cs typeface="Microsoft Sans Serif"/>
              </a:rPr>
              <a:t> </a:t>
            </a:r>
            <a:r>
              <a:rPr sz="1700" spc="-30" dirty="0">
                <a:latin typeface="Microsoft Sans Serif"/>
                <a:cs typeface="Microsoft Sans Serif"/>
              </a:rPr>
              <a:t>payload</a:t>
            </a:r>
            <a:r>
              <a:rPr sz="1700" spc="-15" dirty="0">
                <a:latin typeface="Microsoft Sans Serif"/>
                <a:cs typeface="Microsoft Sans Serif"/>
              </a:rPr>
              <a:t> </a:t>
            </a:r>
            <a:r>
              <a:rPr sz="1700" spc="-25" dirty="0">
                <a:latin typeface="Microsoft Sans Serif"/>
                <a:cs typeface="Microsoft Sans Serif"/>
              </a:rPr>
              <a:t>using</a:t>
            </a:r>
            <a:r>
              <a:rPr sz="1700" spc="-10" dirty="0">
                <a:latin typeface="Microsoft Sans Serif"/>
                <a:cs typeface="Microsoft Sans Serif"/>
              </a:rPr>
              <a:t> </a:t>
            </a:r>
            <a:r>
              <a:rPr sz="1700" spc="-100" dirty="0">
                <a:latin typeface="Microsoft Sans Serif"/>
                <a:cs typeface="Microsoft Sans Serif"/>
              </a:rPr>
              <a:t>a</a:t>
            </a:r>
            <a:r>
              <a:rPr sz="1700" spc="35" dirty="0">
                <a:latin typeface="Microsoft Sans Serif"/>
                <a:cs typeface="Microsoft Sans Serif"/>
              </a:rPr>
              <a:t> </a:t>
            </a:r>
            <a:r>
              <a:rPr sz="1700" spc="-40" dirty="0">
                <a:latin typeface="Microsoft Sans Serif"/>
                <a:cs typeface="Microsoft Sans Serif"/>
              </a:rPr>
              <a:t>subquery</a:t>
            </a:r>
            <a:r>
              <a:rPr sz="1700" spc="25" dirty="0">
                <a:latin typeface="Microsoft Sans Serif"/>
                <a:cs typeface="Microsoft Sans Serif"/>
              </a:rPr>
              <a:t> </a:t>
            </a:r>
            <a:r>
              <a:rPr sz="1700" spc="10" dirty="0">
                <a:latin typeface="Microsoft Sans Serif"/>
                <a:cs typeface="Microsoft Sans Serif"/>
              </a:rPr>
              <a:t>in</a:t>
            </a:r>
            <a:r>
              <a:rPr sz="1700" spc="40" dirty="0">
                <a:latin typeface="Microsoft Sans Serif"/>
                <a:cs typeface="Microsoft Sans Serif"/>
              </a:rPr>
              <a:t> </a:t>
            </a:r>
            <a:r>
              <a:rPr sz="1700" spc="-25" dirty="0">
                <a:latin typeface="Microsoft Sans Serif"/>
                <a:cs typeface="Microsoft Sans Serif"/>
              </a:rPr>
              <a:t>the </a:t>
            </a:r>
            <a:r>
              <a:rPr sz="1700" spc="-440" dirty="0">
                <a:latin typeface="Microsoft Sans Serif"/>
                <a:cs typeface="Microsoft Sans Serif"/>
              </a:rPr>
              <a:t> </a:t>
            </a:r>
            <a:r>
              <a:rPr sz="1700" b="1" spc="-265" dirty="0">
                <a:latin typeface="Arial"/>
                <a:cs typeface="Arial"/>
              </a:rPr>
              <a:t>W</a:t>
            </a:r>
            <a:r>
              <a:rPr sz="1700" b="1" spc="-105" dirty="0">
                <a:latin typeface="Arial"/>
                <a:cs typeface="Arial"/>
              </a:rPr>
              <a:t>H</a:t>
            </a:r>
            <a:r>
              <a:rPr sz="1700" b="1" spc="-240" dirty="0">
                <a:latin typeface="Arial"/>
                <a:cs typeface="Arial"/>
              </a:rPr>
              <a:t>E</a:t>
            </a:r>
            <a:r>
              <a:rPr sz="1700" b="1" spc="-335" dirty="0">
                <a:latin typeface="Arial"/>
                <a:cs typeface="Arial"/>
              </a:rPr>
              <a:t>R</a:t>
            </a:r>
            <a:r>
              <a:rPr sz="1700" b="1" spc="-220" dirty="0">
                <a:latin typeface="Arial"/>
                <a:cs typeface="Arial"/>
              </a:rPr>
              <a:t>E</a:t>
            </a:r>
            <a:r>
              <a:rPr sz="1700" b="1" spc="40" dirty="0">
                <a:latin typeface="Arial"/>
                <a:cs typeface="Arial"/>
              </a:rPr>
              <a:t> </a:t>
            </a:r>
            <a:r>
              <a:rPr sz="1700" spc="-105" dirty="0">
                <a:latin typeface="Microsoft Sans Serif"/>
                <a:cs typeface="Microsoft Sans Serif"/>
              </a:rPr>
              <a:t>c</a:t>
            </a:r>
            <a:r>
              <a:rPr sz="1700" spc="55" dirty="0">
                <a:latin typeface="Microsoft Sans Serif"/>
                <a:cs typeface="Microsoft Sans Serif"/>
              </a:rPr>
              <a:t>l</a:t>
            </a:r>
            <a:r>
              <a:rPr sz="1700" spc="-125" dirty="0">
                <a:latin typeface="Microsoft Sans Serif"/>
                <a:cs typeface="Microsoft Sans Serif"/>
              </a:rPr>
              <a:t>a</a:t>
            </a:r>
            <a:r>
              <a:rPr sz="1700" spc="-50" dirty="0">
                <a:latin typeface="Microsoft Sans Serif"/>
                <a:cs typeface="Microsoft Sans Serif"/>
              </a:rPr>
              <a:t>u</a:t>
            </a:r>
            <a:r>
              <a:rPr sz="1700" spc="-105" dirty="0">
                <a:latin typeface="Microsoft Sans Serif"/>
                <a:cs typeface="Microsoft Sans Serif"/>
              </a:rPr>
              <a:t>s</a:t>
            </a:r>
            <a:r>
              <a:rPr sz="1700" spc="-85" dirty="0">
                <a:latin typeface="Microsoft Sans Serif"/>
                <a:cs typeface="Microsoft Sans Serif"/>
              </a:rPr>
              <a:t>e</a:t>
            </a:r>
            <a:r>
              <a:rPr sz="1700" spc="30" dirty="0">
                <a:latin typeface="Microsoft Sans Serif"/>
                <a:cs typeface="Microsoft Sans Serif"/>
              </a:rPr>
              <a:t> </a:t>
            </a:r>
            <a:r>
              <a:rPr sz="1700" spc="-120" dirty="0">
                <a:latin typeface="Microsoft Sans Serif"/>
                <a:cs typeface="Microsoft Sans Serif"/>
              </a:rPr>
              <a:t>a</a:t>
            </a:r>
            <a:r>
              <a:rPr sz="1700" spc="-50" dirty="0">
                <a:latin typeface="Microsoft Sans Serif"/>
                <a:cs typeface="Microsoft Sans Serif"/>
              </a:rPr>
              <a:t>n</a:t>
            </a:r>
            <a:r>
              <a:rPr sz="1700" spc="25" dirty="0">
                <a:latin typeface="Microsoft Sans Serif"/>
                <a:cs typeface="Microsoft Sans Serif"/>
              </a:rPr>
              <a:t>d</a:t>
            </a:r>
            <a:r>
              <a:rPr sz="1700" spc="70" dirty="0">
                <a:latin typeface="Microsoft Sans Serif"/>
                <a:cs typeface="Microsoft Sans Serif"/>
              </a:rPr>
              <a:t> </a:t>
            </a:r>
            <a:r>
              <a:rPr sz="1700" spc="50" dirty="0">
                <a:latin typeface="Microsoft Sans Serif"/>
                <a:cs typeface="Microsoft Sans Serif"/>
              </a:rPr>
              <a:t>t</a:t>
            </a:r>
            <a:r>
              <a:rPr sz="1700" spc="-50" dirty="0">
                <a:latin typeface="Microsoft Sans Serif"/>
                <a:cs typeface="Microsoft Sans Serif"/>
              </a:rPr>
              <a:t>h</a:t>
            </a:r>
            <a:r>
              <a:rPr sz="1700" spc="-85" dirty="0">
                <a:latin typeface="Microsoft Sans Serif"/>
                <a:cs typeface="Microsoft Sans Serif"/>
              </a:rPr>
              <a:t>e</a:t>
            </a:r>
            <a:r>
              <a:rPr sz="1700" spc="55" dirty="0">
                <a:latin typeface="Microsoft Sans Serif"/>
                <a:cs typeface="Microsoft Sans Serif"/>
              </a:rPr>
              <a:t> </a:t>
            </a:r>
            <a:r>
              <a:rPr sz="1700" b="1" spc="-145" dirty="0">
                <a:latin typeface="Arial"/>
                <a:cs typeface="Arial"/>
              </a:rPr>
              <a:t>M</a:t>
            </a:r>
            <a:r>
              <a:rPr sz="1700" b="1" spc="-180" dirty="0">
                <a:latin typeface="Arial"/>
                <a:cs typeface="Arial"/>
              </a:rPr>
              <a:t>A</a:t>
            </a:r>
            <a:r>
              <a:rPr sz="1700" b="1" spc="-165" dirty="0">
                <a:latin typeface="Arial"/>
                <a:cs typeface="Arial"/>
              </a:rPr>
              <a:t>X</a:t>
            </a:r>
            <a:r>
              <a:rPr sz="1700" b="1" spc="-120" dirty="0">
                <a:latin typeface="Arial"/>
                <a:cs typeface="Arial"/>
              </a:rPr>
              <a:t>(</a:t>
            </a:r>
            <a:r>
              <a:rPr sz="1700" b="1" spc="-90" dirty="0">
                <a:latin typeface="Arial"/>
                <a:cs typeface="Arial"/>
              </a:rPr>
              <a:t>)  </a:t>
            </a:r>
            <a:r>
              <a:rPr sz="1700" spc="-30" dirty="0">
                <a:latin typeface="Microsoft Sans Serif"/>
                <a:cs typeface="Microsoft Sans Serif"/>
              </a:rPr>
              <a:t>function.</a:t>
            </a:r>
            <a:endParaRPr sz="1700" dirty="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8300" y="962025"/>
            <a:ext cx="6153150" cy="49530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126851" y="6455620"/>
            <a:ext cx="159385" cy="17716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950" spc="40" dirty="0">
                <a:solidFill>
                  <a:srgbClr val="7E7E7E"/>
                </a:solidFill>
                <a:latin typeface="Calibri"/>
                <a:cs typeface="Calibri"/>
              </a:rPr>
              <a:t>31</a:t>
            </a:r>
            <a:endParaRPr sz="9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32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851405"/>
            <a:ext cx="9120505" cy="10255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41300" marR="5080" indent="-229235">
              <a:lnSpc>
                <a:spcPct val="101899"/>
              </a:lnSpc>
              <a:spcBef>
                <a:spcPts val="8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15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15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combinations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150" b="1" spc="-265" dirty="0">
                <a:solidFill>
                  <a:srgbClr val="292929"/>
                </a:solidFill>
                <a:latin typeface="Arial"/>
                <a:cs typeface="Arial"/>
              </a:rPr>
              <a:t>WHERE</a:t>
            </a:r>
            <a:r>
              <a:rPr sz="2150" b="1" spc="-26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clause,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b="1" spc="-204" dirty="0">
                <a:solidFill>
                  <a:srgbClr val="292929"/>
                </a:solidFill>
                <a:latin typeface="Arial"/>
                <a:cs typeface="Arial"/>
              </a:rPr>
              <a:t>LIKE</a:t>
            </a:r>
            <a:r>
              <a:rPr sz="215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15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b="1" spc="-13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15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15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b="1" spc="-254" dirty="0">
                <a:solidFill>
                  <a:srgbClr val="292929"/>
                </a:solidFill>
                <a:latin typeface="Arial"/>
                <a:cs typeface="Arial"/>
              </a:rPr>
              <a:t>BETWEEN </a:t>
            </a:r>
            <a:r>
              <a:rPr sz="2150" b="1" spc="-25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 </a:t>
            </a:r>
            <a:r>
              <a:rPr sz="2150" spc="-5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447103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spc="210" dirty="0"/>
              <a:t>2015</a:t>
            </a:r>
            <a:r>
              <a:rPr sz="3650" spc="80" dirty="0"/>
              <a:t> </a:t>
            </a:r>
            <a:r>
              <a:rPr sz="3650" spc="-125" dirty="0"/>
              <a:t>Launch</a:t>
            </a:r>
            <a:r>
              <a:rPr sz="3650" spc="125" dirty="0"/>
              <a:t> </a:t>
            </a:r>
            <a:r>
              <a:rPr sz="3650" spc="-150" dirty="0"/>
              <a:t>Records</a:t>
            </a:r>
            <a:endParaRPr sz="365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9300" y="3076575"/>
            <a:ext cx="7239000" cy="258127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72819" cy="1933575"/>
          </a:xfrm>
          <a:custGeom>
            <a:avLst/>
            <a:gdLst/>
            <a:ahLst/>
            <a:cxnLst/>
            <a:rect l="l" t="t" r="r" b="b"/>
            <a:pathLst>
              <a:path w="972819" h="1933575">
                <a:moveTo>
                  <a:pt x="972705" y="1321562"/>
                </a:moveTo>
                <a:lnTo>
                  <a:pt x="794296" y="1143127"/>
                </a:lnTo>
                <a:lnTo>
                  <a:pt x="971550" y="966724"/>
                </a:lnTo>
                <a:lnTo>
                  <a:pt x="0" y="0"/>
                </a:lnTo>
                <a:lnTo>
                  <a:pt x="0" y="1933575"/>
                </a:lnTo>
                <a:lnTo>
                  <a:pt x="444766" y="1490967"/>
                </a:lnTo>
                <a:lnTo>
                  <a:pt x="624027" y="1670177"/>
                </a:lnTo>
                <a:lnTo>
                  <a:pt x="972705" y="1321562"/>
                </a:lnTo>
                <a:close/>
              </a:path>
            </a:pathLst>
          </a:custGeom>
          <a:solidFill>
            <a:srgbClr val="FFC000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2630" y="297815"/>
            <a:ext cx="10106660" cy="1071245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900"/>
              </a:lnSpc>
              <a:spcBef>
                <a:spcPts val="585"/>
              </a:spcBef>
            </a:pPr>
            <a:r>
              <a:rPr spc="-220" dirty="0"/>
              <a:t>Rank</a:t>
            </a:r>
            <a:r>
              <a:rPr spc="114" dirty="0"/>
              <a:t> </a:t>
            </a:r>
            <a:r>
              <a:rPr spc="-80" dirty="0"/>
              <a:t>Landing</a:t>
            </a:r>
            <a:r>
              <a:rPr spc="155" dirty="0"/>
              <a:t> </a:t>
            </a:r>
            <a:r>
              <a:rPr spc="-140" dirty="0"/>
              <a:t>Outcomes</a:t>
            </a:r>
            <a:r>
              <a:rPr spc="155" dirty="0"/>
              <a:t> </a:t>
            </a:r>
            <a:r>
              <a:rPr spc="-120" dirty="0"/>
              <a:t>Between</a:t>
            </a:r>
            <a:r>
              <a:rPr spc="120" dirty="0"/>
              <a:t> </a:t>
            </a:r>
            <a:r>
              <a:rPr spc="135" dirty="0"/>
              <a:t>2010-06-04</a:t>
            </a:r>
            <a:r>
              <a:rPr spc="155" dirty="0"/>
              <a:t> </a:t>
            </a:r>
            <a:r>
              <a:rPr spc="-105" dirty="0"/>
              <a:t>and </a:t>
            </a:r>
            <a:r>
              <a:rPr spc="-940" dirty="0"/>
              <a:t> </a:t>
            </a:r>
            <a:r>
              <a:rPr spc="135" dirty="0"/>
              <a:t>2017-03-20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28508" y="1771078"/>
            <a:ext cx="3837940" cy="3262629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1300" marR="168910" indent="-229235">
              <a:lnSpc>
                <a:spcPct val="90100"/>
              </a:lnSpc>
              <a:spcBef>
                <a:spcPts val="36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000" spc="-170" dirty="0">
                <a:latin typeface="Microsoft Sans Serif"/>
                <a:cs typeface="Microsoft Sans Serif"/>
              </a:rPr>
              <a:t>We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s</a:t>
            </a:r>
            <a:r>
              <a:rPr sz="2000" spc="-140" dirty="0">
                <a:latin typeface="Microsoft Sans Serif"/>
                <a:cs typeface="Microsoft Sans Serif"/>
              </a:rPr>
              <a:t>e</a:t>
            </a:r>
            <a:r>
              <a:rPr sz="2000" spc="-10" dirty="0">
                <a:latin typeface="Microsoft Sans Serif"/>
                <a:cs typeface="Microsoft Sans Serif"/>
              </a:rPr>
              <a:t>l</a:t>
            </a:r>
            <a:r>
              <a:rPr sz="2000" spc="-70" dirty="0">
                <a:latin typeface="Microsoft Sans Serif"/>
                <a:cs typeface="Microsoft Sans Serif"/>
              </a:rPr>
              <a:t>e</a:t>
            </a:r>
            <a:r>
              <a:rPr sz="2000" spc="-180" dirty="0">
                <a:latin typeface="Microsoft Sans Serif"/>
                <a:cs typeface="Microsoft Sans Serif"/>
              </a:rPr>
              <a:t>c</a:t>
            </a:r>
            <a:r>
              <a:rPr sz="2000" spc="110" dirty="0">
                <a:latin typeface="Microsoft Sans Serif"/>
                <a:cs typeface="Microsoft Sans Serif"/>
              </a:rPr>
              <a:t>t</a:t>
            </a:r>
            <a:r>
              <a:rPr sz="2000" spc="-140" dirty="0">
                <a:latin typeface="Microsoft Sans Serif"/>
                <a:cs typeface="Microsoft Sans Serif"/>
              </a:rPr>
              <a:t>e</a:t>
            </a:r>
            <a:r>
              <a:rPr sz="2000" spc="25" dirty="0">
                <a:latin typeface="Microsoft Sans Serif"/>
                <a:cs typeface="Microsoft Sans Serif"/>
              </a:rPr>
              <a:t>d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70" dirty="0">
                <a:latin typeface="Microsoft Sans Serif"/>
                <a:cs typeface="Microsoft Sans Serif"/>
              </a:rPr>
              <a:t>L</a:t>
            </a:r>
            <a:r>
              <a:rPr sz="2000" spc="-140" dirty="0">
                <a:latin typeface="Microsoft Sans Serif"/>
                <a:cs typeface="Microsoft Sans Serif"/>
              </a:rPr>
              <a:t>a</a:t>
            </a:r>
            <a:r>
              <a:rPr sz="2000" spc="-70" dirty="0">
                <a:latin typeface="Microsoft Sans Serif"/>
                <a:cs typeface="Microsoft Sans Serif"/>
              </a:rPr>
              <a:t>n</a:t>
            </a:r>
            <a:r>
              <a:rPr sz="2000" spc="5" dirty="0">
                <a:latin typeface="Microsoft Sans Serif"/>
                <a:cs typeface="Microsoft Sans Serif"/>
              </a:rPr>
              <a:t>d</a:t>
            </a:r>
            <a:r>
              <a:rPr sz="2000" spc="65" dirty="0">
                <a:latin typeface="Microsoft Sans Serif"/>
                <a:cs typeface="Microsoft Sans Serif"/>
              </a:rPr>
              <a:t>i</a:t>
            </a:r>
            <a:r>
              <a:rPr sz="2000" spc="-70" dirty="0">
                <a:latin typeface="Microsoft Sans Serif"/>
                <a:cs typeface="Microsoft Sans Serif"/>
              </a:rPr>
              <a:t>n</a:t>
            </a:r>
            <a:r>
              <a:rPr sz="2000" spc="25" dirty="0">
                <a:latin typeface="Microsoft Sans Serif"/>
                <a:cs typeface="Microsoft Sans Serif"/>
              </a:rPr>
              <a:t>g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65" dirty="0">
                <a:latin typeface="Microsoft Sans Serif"/>
                <a:cs typeface="Microsoft Sans Serif"/>
              </a:rPr>
              <a:t>o</a:t>
            </a:r>
            <a:r>
              <a:rPr sz="2000" spc="5" dirty="0">
                <a:latin typeface="Microsoft Sans Serif"/>
                <a:cs typeface="Microsoft Sans Serif"/>
              </a:rPr>
              <a:t>u</a:t>
            </a:r>
            <a:r>
              <a:rPr sz="2000" spc="35" dirty="0">
                <a:latin typeface="Microsoft Sans Serif"/>
                <a:cs typeface="Microsoft Sans Serif"/>
              </a:rPr>
              <a:t>t</a:t>
            </a:r>
            <a:r>
              <a:rPr sz="2000" spc="-105" dirty="0">
                <a:latin typeface="Microsoft Sans Serif"/>
                <a:cs typeface="Microsoft Sans Serif"/>
              </a:rPr>
              <a:t>c</a:t>
            </a:r>
            <a:r>
              <a:rPr sz="2000" spc="-35" dirty="0">
                <a:latin typeface="Microsoft Sans Serif"/>
                <a:cs typeface="Microsoft Sans Serif"/>
              </a:rPr>
              <a:t>o</a:t>
            </a:r>
            <a:r>
              <a:rPr sz="2000" spc="-130" dirty="0">
                <a:latin typeface="Microsoft Sans Serif"/>
                <a:cs typeface="Microsoft Sans Serif"/>
              </a:rPr>
              <a:t>m</a:t>
            </a:r>
            <a:r>
              <a:rPr sz="2000" spc="-70" dirty="0">
                <a:latin typeface="Microsoft Sans Serif"/>
                <a:cs typeface="Microsoft Sans Serif"/>
              </a:rPr>
              <a:t>e</a:t>
            </a:r>
            <a:r>
              <a:rPr sz="2000" spc="-80" dirty="0">
                <a:latin typeface="Microsoft Sans Serif"/>
                <a:cs typeface="Microsoft Sans Serif"/>
              </a:rPr>
              <a:t>s  </a:t>
            </a:r>
            <a:r>
              <a:rPr sz="2000" spc="-140" dirty="0">
                <a:latin typeface="Microsoft Sans Serif"/>
                <a:cs typeface="Microsoft Sans Serif"/>
              </a:rPr>
              <a:t>a</a:t>
            </a:r>
            <a:r>
              <a:rPr sz="2000" spc="-70" dirty="0">
                <a:latin typeface="Microsoft Sans Serif"/>
                <a:cs typeface="Microsoft Sans Serif"/>
              </a:rPr>
              <a:t>n</a:t>
            </a:r>
            <a:r>
              <a:rPr sz="2000" spc="25" dirty="0">
                <a:latin typeface="Microsoft Sans Serif"/>
                <a:cs typeface="Microsoft Sans Serif"/>
              </a:rPr>
              <a:t>d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110" dirty="0">
                <a:latin typeface="Microsoft Sans Serif"/>
                <a:cs typeface="Microsoft Sans Serif"/>
              </a:rPr>
              <a:t>t</a:t>
            </a:r>
            <a:r>
              <a:rPr sz="2000" spc="-70" dirty="0">
                <a:latin typeface="Microsoft Sans Serif"/>
                <a:cs typeface="Microsoft Sans Serif"/>
              </a:rPr>
              <a:t>h</a:t>
            </a:r>
            <a:r>
              <a:rPr sz="2000" spc="-100" dirty="0">
                <a:latin typeface="Microsoft Sans Serif"/>
                <a:cs typeface="Microsoft Sans Serif"/>
              </a:rPr>
              <a:t>e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b="1" spc="-325" dirty="0">
                <a:latin typeface="Arial"/>
                <a:cs typeface="Arial"/>
              </a:rPr>
              <a:t>C</a:t>
            </a:r>
            <a:r>
              <a:rPr sz="2000" b="1" spc="-135" dirty="0">
                <a:latin typeface="Arial"/>
                <a:cs typeface="Arial"/>
              </a:rPr>
              <a:t>O</a:t>
            </a:r>
            <a:r>
              <a:rPr sz="2000" b="1" spc="-245" dirty="0">
                <a:latin typeface="Arial"/>
                <a:cs typeface="Arial"/>
              </a:rPr>
              <a:t>U</a:t>
            </a:r>
            <a:r>
              <a:rPr sz="2000" b="1" spc="-170" dirty="0">
                <a:latin typeface="Arial"/>
                <a:cs typeface="Arial"/>
              </a:rPr>
              <a:t>N</a:t>
            </a:r>
            <a:r>
              <a:rPr sz="2000" b="1" spc="-210" dirty="0">
                <a:latin typeface="Arial"/>
                <a:cs typeface="Arial"/>
              </a:rPr>
              <a:t>T</a:t>
            </a:r>
            <a:r>
              <a:rPr sz="2000" b="1" spc="-5" dirty="0">
                <a:latin typeface="Arial"/>
                <a:cs typeface="Arial"/>
              </a:rPr>
              <a:t> </a:t>
            </a:r>
            <a:r>
              <a:rPr sz="2000" spc="10" dirty="0">
                <a:latin typeface="Microsoft Sans Serif"/>
                <a:cs typeface="Microsoft Sans Serif"/>
              </a:rPr>
              <a:t>of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65" dirty="0">
                <a:latin typeface="Microsoft Sans Serif"/>
                <a:cs typeface="Microsoft Sans Serif"/>
              </a:rPr>
              <a:t>l</a:t>
            </a:r>
            <a:r>
              <a:rPr sz="2000" spc="-140" dirty="0">
                <a:latin typeface="Microsoft Sans Serif"/>
                <a:cs typeface="Microsoft Sans Serif"/>
              </a:rPr>
              <a:t>a</a:t>
            </a:r>
            <a:r>
              <a:rPr sz="2000" spc="-70" dirty="0">
                <a:latin typeface="Microsoft Sans Serif"/>
                <a:cs typeface="Microsoft Sans Serif"/>
              </a:rPr>
              <a:t>n</a:t>
            </a:r>
            <a:r>
              <a:rPr sz="2000" spc="5" dirty="0">
                <a:latin typeface="Microsoft Sans Serif"/>
                <a:cs typeface="Microsoft Sans Serif"/>
              </a:rPr>
              <a:t>d</a:t>
            </a:r>
            <a:r>
              <a:rPr sz="2000" spc="-10" dirty="0">
                <a:latin typeface="Microsoft Sans Serif"/>
                <a:cs typeface="Microsoft Sans Serif"/>
              </a:rPr>
              <a:t>i</a:t>
            </a:r>
            <a:r>
              <a:rPr sz="2000" spc="-70" dirty="0">
                <a:latin typeface="Microsoft Sans Serif"/>
                <a:cs typeface="Microsoft Sans Serif"/>
              </a:rPr>
              <a:t>n</a:t>
            </a:r>
            <a:r>
              <a:rPr sz="2000" spc="15" dirty="0">
                <a:latin typeface="Microsoft Sans Serif"/>
                <a:cs typeface="Microsoft Sans Serif"/>
              </a:rPr>
              <a:t>g  </a:t>
            </a:r>
            <a:r>
              <a:rPr sz="2000" spc="-60" dirty="0">
                <a:latin typeface="Microsoft Sans Serif"/>
                <a:cs typeface="Microsoft Sans Serif"/>
              </a:rPr>
              <a:t>outcomes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from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the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data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and 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70" dirty="0">
                <a:latin typeface="Microsoft Sans Serif"/>
                <a:cs typeface="Microsoft Sans Serif"/>
              </a:rPr>
              <a:t>u</a:t>
            </a:r>
            <a:r>
              <a:rPr sz="2000" spc="-105" dirty="0">
                <a:latin typeface="Microsoft Sans Serif"/>
                <a:cs typeface="Microsoft Sans Serif"/>
              </a:rPr>
              <a:t>s</a:t>
            </a:r>
            <a:r>
              <a:rPr sz="2000" spc="-140" dirty="0">
                <a:latin typeface="Microsoft Sans Serif"/>
                <a:cs typeface="Microsoft Sans Serif"/>
              </a:rPr>
              <a:t>e</a:t>
            </a:r>
            <a:r>
              <a:rPr sz="2000" spc="25" dirty="0">
                <a:latin typeface="Microsoft Sans Serif"/>
                <a:cs typeface="Microsoft Sans Serif"/>
              </a:rPr>
              <a:t>d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110" dirty="0">
                <a:latin typeface="Microsoft Sans Serif"/>
                <a:cs typeface="Microsoft Sans Serif"/>
              </a:rPr>
              <a:t>t</a:t>
            </a:r>
            <a:r>
              <a:rPr sz="2000" spc="-70" dirty="0">
                <a:latin typeface="Microsoft Sans Serif"/>
                <a:cs typeface="Microsoft Sans Serif"/>
              </a:rPr>
              <a:t>h</a:t>
            </a:r>
            <a:r>
              <a:rPr sz="2000" spc="-100" dirty="0">
                <a:latin typeface="Microsoft Sans Serif"/>
                <a:cs typeface="Microsoft Sans Serif"/>
              </a:rPr>
              <a:t>e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b="1" spc="-315" dirty="0">
                <a:latin typeface="Arial"/>
                <a:cs typeface="Arial"/>
              </a:rPr>
              <a:t>W</a:t>
            </a:r>
            <a:r>
              <a:rPr sz="2000" b="1" spc="-95" dirty="0">
                <a:latin typeface="Arial"/>
                <a:cs typeface="Arial"/>
              </a:rPr>
              <a:t>H</a:t>
            </a:r>
            <a:r>
              <a:rPr sz="2000" b="1" spc="-360" dirty="0">
                <a:latin typeface="Arial"/>
                <a:cs typeface="Arial"/>
              </a:rPr>
              <a:t>E</a:t>
            </a:r>
            <a:r>
              <a:rPr sz="2000" b="1" spc="-320" dirty="0">
                <a:latin typeface="Arial"/>
                <a:cs typeface="Arial"/>
              </a:rPr>
              <a:t>R</a:t>
            </a:r>
            <a:r>
              <a:rPr sz="2000" b="1" spc="-260" dirty="0">
                <a:latin typeface="Arial"/>
                <a:cs typeface="Arial"/>
              </a:rPr>
              <a:t>E</a:t>
            </a:r>
            <a:r>
              <a:rPr sz="2000" b="1" spc="25" dirty="0">
                <a:latin typeface="Arial"/>
                <a:cs typeface="Arial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c</a:t>
            </a:r>
            <a:r>
              <a:rPr sz="2000" spc="-10" dirty="0">
                <a:latin typeface="Microsoft Sans Serif"/>
                <a:cs typeface="Microsoft Sans Serif"/>
              </a:rPr>
              <a:t>l</a:t>
            </a:r>
            <a:r>
              <a:rPr sz="2000" spc="-140" dirty="0">
                <a:latin typeface="Microsoft Sans Serif"/>
                <a:cs typeface="Microsoft Sans Serif"/>
              </a:rPr>
              <a:t>a</a:t>
            </a:r>
            <a:r>
              <a:rPr sz="2000" spc="-65" dirty="0">
                <a:latin typeface="Microsoft Sans Serif"/>
                <a:cs typeface="Microsoft Sans Serif"/>
              </a:rPr>
              <a:t>u</a:t>
            </a:r>
            <a:r>
              <a:rPr sz="2000" spc="-105" dirty="0">
                <a:latin typeface="Microsoft Sans Serif"/>
                <a:cs typeface="Microsoft Sans Serif"/>
              </a:rPr>
              <a:t>s</a:t>
            </a:r>
            <a:r>
              <a:rPr sz="2000" spc="-100" dirty="0">
                <a:latin typeface="Microsoft Sans Serif"/>
                <a:cs typeface="Microsoft Sans Serif"/>
              </a:rPr>
              <a:t>e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110" dirty="0">
                <a:latin typeface="Microsoft Sans Serif"/>
                <a:cs typeface="Microsoft Sans Serif"/>
              </a:rPr>
              <a:t>t</a:t>
            </a:r>
            <a:r>
              <a:rPr sz="2000" spc="5" dirty="0">
                <a:latin typeface="Microsoft Sans Serif"/>
                <a:cs typeface="Microsoft Sans Serif"/>
              </a:rPr>
              <a:t>o</a:t>
            </a:r>
            <a:r>
              <a:rPr sz="2000" spc="7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f</a:t>
            </a:r>
            <a:r>
              <a:rPr sz="2000" spc="-10" dirty="0">
                <a:latin typeface="Microsoft Sans Serif"/>
                <a:cs typeface="Microsoft Sans Serif"/>
              </a:rPr>
              <a:t>i</a:t>
            </a:r>
            <a:r>
              <a:rPr sz="2000" spc="65" dirty="0">
                <a:latin typeface="Microsoft Sans Serif"/>
                <a:cs typeface="Microsoft Sans Serif"/>
              </a:rPr>
              <a:t>l</a:t>
            </a:r>
            <a:r>
              <a:rPr sz="2000" spc="40" dirty="0">
                <a:latin typeface="Microsoft Sans Serif"/>
                <a:cs typeface="Microsoft Sans Serif"/>
              </a:rPr>
              <a:t>t</a:t>
            </a:r>
            <a:r>
              <a:rPr sz="2000" spc="-65" dirty="0">
                <a:latin typeface="Microsoft Sans Serif"/>
                <a:cs typeface="Microsoft Sans Serif"/>
              </a:rPr>
              <a:t>e</a:t>
            </a:r>
            <a:r>
              <a:rPr sz="2000" spc="25" dirty="0">
                <a:latin typeface="Microsoft Sans Serif"/>
                <a:cs typeface="Microsoft Sans Serif"/>
              </a:rPr>
              <a:t>r  </a:t>
            </a:r>
            <a:r>
              <a:rPr sz="2000" dirty="0">
                <a:latin typeface="Microsoft Sans Serif"/>
                <a:cs typeface="Microsoft Sans Serif"/>
              </a:rPr>
              <a:t>for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landing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outcomes</a:t>
            </a:r>
            <a:r>
              <a:rPr sz="2000" spc="100" dirty="0">
                <a:latin typeface="Microsoft Sans Serif"/>
                <a:cs typeface="Microsoft Sans Serif"/>
              </a:rPr>
              <a:t> </a:t>
            </a:r>
            <a:r>
              <a:rPr sz="2000" b="1" spc="-260" dirty="0">
                <a:latin typeface="Arial"/>
                <a:cs typeface="Arial"/>
              </a:rPr>
              <a:t>BETWEEN </a:t>
            </a:r>
            <a:r>
              <a:rPr sz="2000" b="1" spc="-540" dirty="0">
                <a:latin typeface="Arial"/>
                <a:cs typeface="Arial"/>
              </a:rPr>
              <a:t> </a:t>
            </a:r>
            <a:r>
              <a:rPr sz="2000" spc="75" dirty="0">
                <a:latin typeface="Microsoft Sans Serif"/>
                <a:cs typeface="Microsoft Sans Serif"/>
              </a:rPr>
              <a:t>2010-06-04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60" dirty="0">
                <a:latin typeface="Microsoft Sans Serif"/>
                <a:cs typeface="Microsoft Sans Serif"/>
              </a:rPr>
              <a:t>to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5" dirty="0">
                <a:latin typeface="Microsoft Sans Serif"/>
                <a:cs typeface="Microsoft Sans Serif"/>
              </a:rPr>
              <a:t>2010-03-20.</a:t>
            </a:r>
            <a:endParaRPr sz="2000">
              <a:latin typeface="Microsoft Sans Serif"/>
              <a:cs typeface="Microsoft Sans Serif"/>
            </a:endParaRPr>
          </a:p>
          <a:p>
            <a:pPr marL="241300" marR="5080" indent="-229235">
              <a:lnSpc>
                <a:spcPts val="2180"/>
              </a:lnSpc>
              <a:spcBef>
                <a:spcPts val="138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000" spc="-170" dirty="0">
                <a:latin typeface="Microsoft Sans Serif"/>
                <a:cs typeface="Microsoft Sans Serif"/>
              </a:rPr>
              <a:t>We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140" dirty="0">
                <a:latin typeface="Microsoft Sans Serif"/>
                <a:cs typeface="Microsoft Sans Serif"/>
              </a:rPr>
              <a:t>a</a:t>
            </a:r>
            <a:r>
              <a:rPr sz="2000" spc="5" dirty="0">
                <a:latin typeface="Microsoft Sans Serif"/>
                <a:cs typeface="Microsoft Sans Serif"/>
              </a:rPr>
              <a:t>pp</a:t>
            </a:r>
            <a:r>
              <a:rPr sz="2000" spc="-10" dirty="0">
                <a:latin typeface="Microsoft Sans Serif"/>
                <a:cs typeface="Microsoft Sans Serif"/>
              </a:rPr>
              <a:t>l</a:t>
            </a:r>
            <a:r>
              <a:rPr sz="2000" spc="65" dirty="0">
                <a:latin typeface="Microsoft Sans Serif"/>
                <a:cs typeface="Microsoft Sans Serif"/>
              </a:rPr>
              <a:t>i</a:t>
            </a:r>
            <a:r>
              <a:rPr sz="2000" spc="-140" dirty="0">
                <a:latin typeface="Microsoft Sans Serif"/>
                <a:cs typeface="Microsoft Sans Serif"/>
              </a:rPr>
              <a:t>e</a:t>
            </a:r>
            <a:r>
              <a:rPr sz="2000" spc="25" dirty="0">
                <a:latin typeface="Microsoft Sans Serif"/>
                <a:cs typeface="Microsoft Sans Serif"/>
              </a:rPr>
              <a:t>d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110" dirty="0">
                <a:latin typeface="Microsoft Sans Serif"/>
                <a:cs typeface="Microsoft Sans Serif"/>
              </a:rPr>
              <a:t>t</a:t>
            </a:r>
            <a:r>
              <a:rPr sz="2000" spc="-70" dirty="0">
                <a:latin typeface="Microsoft Sans Serif"/>
                <a:cs typeface="Microsoft Sans Serif"/>
              </a:rPr>
              <a:t>h</a:t>
            </a:r>
            <a:r>
              <a:rPr sz="2000" spc="-100" dirty="0">
                <a:latin typeface="Microsoft Sans Serif"/>
                <a:cs typeface="Microsoft Sans Serif"/>
              </a:rPr>
              <a:t>e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b="1" spc="-360" dirty="0">
                <a:latin typeface="Arial"/>
                <a:cs typeface="Arial"/>
              </a:rPr>
              <a:t>G</a:t>
            </a:r>
            <a:r>
              <a:rPr sz="2000" b="1" spc="-325" dirty="0">
                <a:latin typeface="Arial"/>
                <a:cs typeface="Arial"/>
              </a:rPr>
              <a:t>R</a:t>
            </a:r>
            <a:r>
              <a:rPr sz="2000" b="1" spc="-135" dirty="0">
                <a:latin typeface="Arial"/>
                <a:cs typeface="Arial"/>
              </a:rPr>
              <a:t>O</a:t>
            </a:r>
            <a:r>
              <a:rPr sz="2000" b="1" spc="-245" dirty="0">
                <a:latin typeface="Arial"/>
                <a:cs typeface="Arial"/>
              </a:rPr>
              <a:t>U</a:t>
            </a:r>
            <a:r>
              <a:rPr sz="2000" b="1" spc="-195" dirty="0">
                <a:latin typeface="Arial"/>
                <a:cs typeface="Arial"/>
              </a:rPr>
              <a:t>P</a:t>
            </a:r>
            <a:r>
              <a:rPr sz="2000" b="1" spc="-50" dirty="0">
                <a:latin typeface="Arial"/>
                <a:cs typeface="Arial"/>
              </a:rPr>
              <a:t> </a:t>
            </a:r>
            <a:r>
              <a:rPr sz="2000" b="1" spc="-245" dirty="0">
                <a:latin typeface="Arial"/>
                <a:cs typeface="Arial"/>
              </a:rPr>
              <a:t>B</a:t>
            </a:r>
            <a:r>
              <a:rPr sz="2000" b="1" spc="-195" dirty="0">
                <a:latin typeface="Arial"/>
                <a:cs typeface="Arial"/>
              </a:rPr>
              <a:t>Y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c</a:t>
            </a:r>
            <a:r>
              <a:rPr sz="2000" spc="-10" dirty="0">
                <a:latin typeface="Microsoft Sans Serif"/>
                <a:cs typeface="Microsoft Sans Serif"/>
              </a:rPr>
              <a:t>l</a:t>
            </a:r>
            <a:r>
              <a:rPr sz="2000" spc="-140" dirty="0">
                <a:latin typeface="Microsoft Sans Serif"/>
                <a:cs typeface="Microsoft Sans Serif"/>
              </a:rPr>
              <a:t>a</a:t>
            </a:r>
            <a:r>
              <a:rPr sz="2000" spc="-70" dirty="0">
                <a:latin typeface="Microsoft Sans Serif"/>
                <a:cs typeface="Microsoft Sans Serif"/>
              </a:rPr>
              <a:t>u</a:t>
            </a:r>
            <a:r>
              <a:rPr sz="2000" spc="-105" dirty="0">
                <a:latin typeface="Microsoft Sans Serif"/>
                <a:cs typeface="Microsoft Sans Serif"/>
              </a:rPr>
              <a:t>s</a:t>
            </a:r>
            <a:r>
              <a:rPr sz="2000" spc="-65" dirty="0">
                <a:latin typeface="Microsoft Sans Serif"/>
                <a:cs typeface="Microsoft Sans Serif"/>
              </a:rPr>
              <a:t>e  </a:t>
            </a:r>
            <a:r>
              <a:rPr sz="2000" spc="60" dirty="0">
                <a:latin typeface="Microsoft Sans Serif"/>
                <a:cs typeface="Microsoft Sans Serif"/>
              </a:rPr>
              <a:t>to</a:t>
            </a:r>
            <a:r>
              <a:rPr sz="2000" spc="-5" dirty="0">
                <a:latin typeface="Microsoft Sans Serif"/>
                <a:cs typeface="Microsoft Sans Serif"/>
              </a:rPr>
              <a:t> group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the</a:t>
            </a:r>
            <a:r>
              <a:rPr sz="2000" spc="9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landing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outcomes 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140" dirty="0">
                <a:latin typeface="Microsoft Sans Serif"/>
                <a:cs typeface="Microsoft Sans Serif"/>
              </a:rPr>
              <a:t>a</a:t>
            </a:r>
            <a:r>
              <a:rPr sz="2000" spc="-70" dirty="0">
                <a:latin typeface="Microsoft Sans Serif"/>
                <a:cs typeface="Microsoft Sans Serif"/>
              </a:rPr>
              <a:t>n</a:t>
            </a:r>
            <a:r>
              <a:rPr sz="2000" spc="25" dirty="0">
                <a:latin typeface="Microsoft Sans Serif"/>
                <a:cs typeface="Microsoft Sans Serif"/>
              </a:rPr>
              <a:t>d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110" dirty="0">
                <a:latin typeface="Microsoft Sans Serif"/>
                <a:cs typeface="Microsoft Sans Serif"/>
              </a:rPr>
              <a:t>t</a:t>
            </a:r>
            <a:r>
              <a:rPr sz="2000" spc="-70" dirty="0">
                <a:latin typeface="Microsoft Sans Serif"/>
                <a:cs typeface="Microsoft Sans Serif"/>
              </a:rPr>
              <a:t>h</a:t>
            </a:r>
            <a:r>
              <a:rPr sz="2000" spc="-100" dirty="0">
                <a:latin typeface="Microsoft Sans Serif"/>
                <a:cs typeface="Microsoft Sans Serif"/>
              </a:rPr>
              <a:t>e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b="1" spc="-210" dirty="0">
                <a:latin typeface="Arial"/>
                <a:cs typeface="Arial"/>
              </a:rPr>
              <a:t>O</a:t>
            </a:r>
            <a:r>
              <a:rPr sz="2000" b="1" spc="-325" dirty="0">
                <a:latin typeface="Arial"/>
                <a:cs typeface="Arial"/>
              </a:rPr>
              <a:t>R</a:t>
            </a:r>
            <a:r>
              <a:rPr sz="2000" b="1" spc="-95" dirty="0">
                <a:latin typeface="Arial"/>
                <a:cs typeface="Arial"/>
              </a:rPr>
              <a:t>D</a:t>
            </a:r>
            <a:r>
              <a:rPr sz="2000" b="1" spc="-290" dirty="0">
                <a:latin typeface="Arial"/>
                <a:cs typeface="Arial"/>
              </a:rPr>
              <a:t>E</a:t>
            </a:r>
            <a:r>
              <a:rPr sz="2000" b="1" spc="-285" dirty="0">
                <a:latin typeface="Arial"/>
                <a:cs typeface="Arial"/>
              </a:rPr>
              <a:t>R</a:t>
            </a:r>
            <a:r>
              <a:rPr sz="2000" b="1" spc="5" dirty="0">
                <a:latin typeface="Arial"/>
                <a:cs typeface="Arial"/>
              </a:rPr>
              <a:t> </a:t>
            </a:r>
            <a:r>
              <a:rPr sz="2000" b="1" spc="-245" dirty="0">
                <a:latin typeface="Arial"/>
                <a:cs typeface="Arial"/>
              </a:rPr>
              <a:t>B</a:t>
            </a:r>
            <a:r>
              <a:rPr sz="2000" b="1" spc="-195" dirty="0">
                <a:latin typeface="Arial"/>
                <a:cs typeface="Arial"/>
              </a:rPr>
              <a:t>Y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spc="-105" dirty="0">
                <a:latin typeface="Microsoft Sans Serif"/>
                <a:cs typeface="Microsoft Sans Serif"/>
              </a:rPr>
              <a:t>c</a:t>
            </a:r>
            <a:r>
              <a:rPr sz="2000" spc="-10" dirty="0">
                <a:latin typeface="Microsoft Sans Serif"/>
                <a:cs typeface="Microsoft Sans Serif"/>
              </a:rPr>
              <a:t>l</a:t>
            </a:r>
            <a:r>
              <a:rPr sz="2000" spc="-140" dirty="0">
                <a:latin typeface="Microsoft Sans Serif"/>
                <a:cs typeface="Microsoft Sans Serif"/>
              </a:rPr>
              <a:t>a</a:t>
            </a:r>
            <a:r>
              <a:rPr sz="2000" spc="-70" dirty="0">
                <a:latin typeface="Microsoft Sans Serif"/>
                <a:cs typeface="Microsoft Sans Serif"/>
              </a:rPr>
              <a:t>u</a:t>
            </a:r>
            <a:r>
              <a:rPr sz="2000" spc="-105" dirty="0">
                <a:latin typeface="Microsoft Sans Serif"/>
                <a:cs typeface="Microsoft Sans Serif"/>
              </a:rPr>
              <a:t>s</a:t>
            </a:r>
            <a:r>
              <a:rPr sz="2000" spc="-100" dirty="0">
                <a:latin typeface="Microsoft Sans Serif"/>
                <a:cs typeface="Microsoft Sans Serif"/>
              </a:rPr>
              <a:t>e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110" dirty="0">
                <a:latin typeface="Microsoft Sans Serif"/>
                <a:cs typeface="Microsoft Sans Serif"/>
              </a:rPr>
              <a:t>t</a:t>
            </a:r>
            <a:r>
              <a:rPr sz="2000" dirty="0">
                <a:latin typeface="Microsoft Sans Serif"/>
                <a:cs typeface="Microsoft Sans Serif"/>
              </a:rPr>
              <a:t>o  </a:t>
            </a:r>
            <a:r>
              <a:rPr sz="2000" spc="-20" dirty="0">
                <a:latin typeface="Microsoft Sans Serif"/>
                <a:cs typeface="Microsoft Sans Serif"/>
              </a:rPr>
              <a:t>order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the</a:t>
            </a:r>
            <a:r>
              <a:rPr sz="2000" spc="95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grouped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landing 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outcome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in</a:t>
            </a:r>
            <a:r>
              <a:rPr sz="2000" spc="114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descending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order.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296268" y="6434454"/>
            <a:ext cx="177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888888"/>
                </a:solidFill>
                <a:latin typeface="Calibri"/>
                <a:cs typeface="Calibri"/>
              </a:rPr>
              <a:t>33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177905" y="4600575"/>
            <a:ext cx="1014094" cy="2019300"/>
          </a:xfrm>
          <a:custGeom>
            <a:avLst/>
            <a:gdLst/>
            <a:ahLst/>
            <a:cxnLst/>
            <a:rect l="l" t="t" r="r" b="b"/>
            <a:pathLst>
              <a:path w="1014095" h="2019300">
                <a:moveTo>
                  <a:pt x="1014095" y="0"/>
                </a:moveTo>
                <a:lnTo>
                  <a:pt x="4445" y="1009650"/>
                </a:lnTo>
                <a:lnTo>
                  <a:pt x="182867" y="1188085"/>
                </a:lnTo>
                <a:lnTo>
                  <a:pt x="0" y="1370926"/>
                </a:lnTo>
                <a:lnTo>
                  <a:pt x="343408" y="1714271"/>
                </a:lnTo>
                <a:lnTo>
                  <a:pt x="526211" y="1531429"/>
                </a:lnTo>
                <a:lnTo>
                  <a:pt x="1014095" y="2019300"/>
                </a:lnTo>
                <a:lnTo>
                  <a:pt x="1014095" y="0"/>
                </a:lnTo>
                <a:close/>
              </a:path>
            </a:pathLst>
          </a:custGeom>
          <a:solidFill>
            <a:srgbClr val="4471C4">
              <a:alpha val="3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1590675"/>
            <a:ext cx="6124575" cy="42957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00100" y="2533650"/>
            <a:ext cx="1057275" cy="361950"/>
          </a:xfrm>
          <a:custGeom>
            <a:avLst/>
            <a:gdLst/>
            <a:ahLst/>
            <a:cxnLst/>
            <a:rect l="l" t="t" r="r" b="b"/>
            <a:pathLst>
              <a:path w="1057275" h="361950">
                <a:moveTo>
                  <a:pt x="1057275" y="0"/>
                </a:moveTo>
                <a:lnTo>
                  <a:pt x="0" y="0"/>
                </a:lnTo>
                <a:lnTo>
                  <a:pt x="0" y="361950"/>
                </a:lnTo>
                <a:lnTo>
                  <a:pt x="1057275" y="361950"/>
                </a:lnTo>
                <a:lnTo>
                  <a:pt x="1057275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7252" y="2547302"/>
            <a:ext cx="8864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1525" y="1304925"/>
            <a:ext cx="10515600" cy="47244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153909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spc="-5" dirty="0"/>
              <a:t>All</a:t>
            </a:r>
            <a:r>
              <a:rPr sz="3650" spc="90" dirty="0"/>
              <a:t> </a:t>
            </a:r>
            <a:r>
              <a:rPr sz="3650" spc="-100" dirty="0"/>
              <a:t>launch</a:t>
            </a:r>
            <a:r>
              <a:rPr sz="3650" spc="150" dirty="0"/>
              <a:t> </a:t>
            </a:r>
            <a:r>
              <a:rPr sz="3650" spc="-65" dirty="0"/>
              <a:t>sites</a:t>
            </a:r>
            <a:r>
              <a:rPr sz="3650" spc="114" dirty="0"/>
              <a:t> </a:t>
            </a:r>
            <a:r>
              <a:rPr sz="3650" dirty="0"/>
              <a:t>global</a:t>
            </a:r>
            <a:r>
              <a:rPr sz="3650" spc="160" dirty="0"/>
              <a:t> </a:t>
            </a:r>
            <a:r>
              <a:rPr sz="3650" spc="-130" dirty="0"/>
              <a:t>map</a:t>
            </a:r>
            <a:r>
              <a:rPr sz="3650" spc="175" dirty="0"/>
              <a:t> </a:t>
            </a:r>
            <a:r>
              <a:rPr sz="3650" spc="-105" dirty="0"/>
              <a:t>markers</a:t>
            </a:r>
            <a:endParaRPr sz="365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35</a:t>
            </a:fld>
            <a:endParaRPr spc="9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1525" y="1257300"/>
            <a:ext cx="10687050" cy="477202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934847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spc="-95" dirty="0"/>
              <a:t>Markers</a:t>
            </a:r>
            <a:r>
              <a:rPr sz="3650" spc="110" dirty="0"/>
              <a:t> </a:t>
            </a:r>
            <a:r>
              <a:rPr sz="3650" spc="-35" dirty="0"/>
              <a:t>showing</a:t>
            </a:r>
            <a:r>
              <a:rPr sz="3650" spc="100" dirty="0"/>
              <a:t> </a:t>
            </a:r>
            <a:r>
              <a:rPr sz="3650" spc="-100" dirty="0"/>
              <a:t>launch</a:t>
            </a:r>
            <a:r>
              <a:rPr sz="3650" spc="150" dirty="0"/>
              <a:t> </a:t>
            </a:r>
            <a:r>
              <a:rPr sz="3650" spc="-75" dirty="0"/>
              <a:t>sites</a:t>
            </a:r>
            <a:r>
              <a:rPr sz="3650" spc="180" dirty="0"/>
              <a:t> </a:t>
            </a:r>
            <a:r>
              <a:rPr sz="3650" spc="20" dirty="0"/>
              <a:t>with</a:t>
            </a:r>
            <a:r>
              <a:rPr sz="3650" spc="145" dirty="0"/>
              <a:t> </a:t>
            </a:r>
            <a:r>
              <a:rPr sz="3650" spc="-15" dirty="0"/>
              <a:t>color</a:t>
            </a:r>
            <a:r>
              <a:rPr sz="3650" spc="160" dirty="0"/>
              <a:t> </a:t>
            </a:r>
            <a:r>
              <a:rPr sz="3650" spc="-85" dirty="0"/>
              <a:t>labels</a:t>
            </a:r>
            <a:endParaRPr sz="365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36</a:t>
            </a:fld>
            <a:endParaRPr spc="9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1362075"/>
            <a:ext cx="10024764" cy="50673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6890384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spc="-135" dirty="0"/>
              <a:t>Launch</a:t>
            </a:r>
            <a:r>
              <a:rPr sz="3650" spc="140" dirty="0"/>
              <a:t> </a:t>
            </a:r>
            <a:r>
              <a:rPr sz="3650" spc="-110" dirty="0"/>
              <a:t>Site</a:t>
            </a:r>
            <a:r>
              <a:rPr sz="3650" spc="175" dirty="0"/>
              <a:t> </a:t>
            </a:r>
            <a:r>
              <a:rPr sz="3650" spc="-80" dirty="0"/>
              <a:t>distance</a:t>
            </a:r>
            <a:r>
              <a:rPr sz="3650" spc="175" dirty="0"/>
              <a:t> </a:t>
            </a:r>
            <a:r>
              <a:rPr sz="3650" spc="90" dirty="0"/>
              <a:t>to</a:t>
            </a:r>
            <a:r>
              <a:rPr sz="3650" spc="140" dirty="0"/>
              <a:t> </a:t>
            </a:r>
            <a:r>
              <a:rPr sz="3650" spc="-80" dirty="0"/>
              <a:t>landmarks</a:t>
            </a:r>
            <a:endParaRPr sz="365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37</a:t>
            </a:fld>
            <a:endParaRPr spc="9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00100" y="2533650"/>
            <a:ext cx="1057275" cy="361950"/>
          </a:xfrm>
          <a:custGeom>
            <a:avLst/>
            <a:gdLst/>
            <a:ahLst/>
            <a:cxnLst/>
            <a:rect l="l" t="t" r="r" b="b"/>
            <a:pathLst>
              <a:path w="1057275" h="361950">
                <a:moveTo>
                  <a:pt x="1057275" y="0"/>
                </a:moveTo>
                <a:lnTo>
                  <a:pt x="0" y="0"/>
                </a:lnTo>
                <a:lnTo>
                  <a:pt x="0" y="361950"/>
                </a:lnTo>
                <a:lnTo>
                  <a:pt x="1057275" y="361950"/>
                </a:lnTo>
                <a:lnTo>
                  <a:pt x="1057275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7252" y="2547302"/>
            <a:ext cx="8864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2475" y="1457325"/>
            <a:ext cx="10687050" cy="47720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116691" y="6291579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39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9312" y="466661"/>
            <a:ext cx="9660255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-105" dirty="0"/>
              <a:t>Pie</a:t>
            </a:r>
            <a:r>
              <a:rPr sz="2450" spc="130" dirty="0"/>
              <a:t> </a:t>
            </a:r>
            <a:r>
              <a:rPr sz="2450" spc="-30" dirty="0"/>
              <a:t>chart</a:t>
            </a:r>
            <a:r>
              <a:rPr sz="2450" spc="125" dirty="0"/>
              <a:t> </a:t>
            </a:r>
            <a:r>
              <a:rPr sz="2450" spc="-30" dirty="0"/>
              <a:t>showing</a:t>
            </a:r>
            <a:r>
              <a:rPr sz="2450" spc="130" dirty="0"/>
              <a:t> </a:t>
            </a:r>
            <a:r>
              <a:rPr sz="2450" dirty="0"/>
              <a:t>the</a:t>
            </a:r>
            <a:r>
              <a:rPr sz="2450" spc="65" dirty="0"/>
              <a:t> </a:t>
            </a:r>
            <a:r>
              <a:rPr sz="2450" spc="-114" dirty="0"/>
              <a:t>success</a:t>
            </a:r>
            <a:r>
              <a:rPr sz="2450" spc="140" dirty="0"/>
              <a:t> </a:t>
            </a:r>
            <a:r>
              <a:rPr sz="2450" spc="-40" dirty="0"/>
              <a:t>percentage</a:t>
            </a:r>
            <a:r>
              <a:rPr sz="2450" spc="135" dirty="0"/>
              <a:t> </a:t>
            </a:r>
            <a:r>
              <a:rPr sz="2450" spc="-75" dirty="0"/>
              <a:t>achieved</a:t>
            </a:r>
            <a:r>
              <a:rPr sz="2450" spc="130" dirty="0"/>
              <a:t> </a:t>
            </a:r>
            <a:r>
              <a:rPr sz="2450" spc="-15" dirty="0"/>
              <a:t>by</a:t>
            </a:r>
            <a:r>
              <a:rPr sz="2450" spc="100" dirty="0"/>
              <a:t> </a:t>
            </a:r>
            <a:r>
              <a:rPr sz="2450" spc="-105" dirty="0"/>
              <a:t>each</a:t>
            </a:r>
            <a:r>
              <a:rPr sz="2450" spc="130" dirty="0"/>
              <a:t> </a:t>
            </a:r>
            <a:r>
              <a:rPr sz="2450" spc="-65" dirty="0"/>
              <a:t>launch</a:t>
            </a:r>
            <a:r>
              <a:rPr sz="2450" spc="135" dirty="0"/>
              <a:t> </a:t>
            </a:r>
            <a:r>
              <a:rPr sz="2450" spc="-30" dirty="0"/>
              <a:t>site</a:t>
            </a:r>
            <a:endParaRPr sz="245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414" y="420624"/>
            <a:ext cx="244665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spc="-190" dirty="0"/>
              <a:t>I</a:t>
            </a:r>
            <a:r>
              <a:rPr sz="3650" spc="-10" dirty="0"/>
              <a:t>n</a:t>
            </a:r>
            <a:r>
              <a:rPr sz="3650" spc="185" dirty="0"/>
              <a:t>t</a:t>
            </a:r>
            <a:r>
              <a:rPr sz="3650" spc="55" dirty="0"/>
              <a:t>r</a:t>
            </a:r>
            <a:r>
              <a:rPr sz="3650" spc="20" dirty="0"/>
              <a:t>o</a:t>
            </a:r>
            <a:r>
              <a:rPr sz="3650" spc="40" dirty="0"/>
              <a:t>d</a:t>
            </a:r>
            <a:r>
              <a:rPr sz="3650" spc="-155" dirty="0"/>
              <a:t>u</a:t>
            </a:r>
            <a:r>
              <a:rPr sz="3650" spc="-180" dirty="0"/>
              <a:t>c</a:t>
            </a:r>
            <a:r>
              <a:rPr sz="3650" spc="185" dirty="0"/>
              <a:t>t</a:t>
            </a:r>
            <a:r>
              <a:rPr sz="3650" spc="60" dirty="0"/>
              <a:t>i</a:t>
            </a:r>
            <a:r>
              <a:rPr sz="3650" spc="-40" dirty="0"/>
              <a:t>on</a:t>
            </a:r>
            <a:endParaRPr sz="3650"/>
          </a:p>
        </p:txBody>
      </p:sp>
      <p:sp>
        <p:nvSpPr>
          <p:cNvPr id="3" name="object 3"/>
          <p:cNvSpPr txBox="1"/>
          <p:nvPr/>
        </p:nvSpPr>
        <p:spPr>
          <a:xfrm>
            <a:off x="907414" y="1332094"/>
            <a:ext cx="10478135" cy="5024755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59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background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context</a:t>
            </a:r>
            <a:endParaRPr sz="2150">
              <a:latin typeface="Microsoft Sans Serif"/>
              <a:cs typeface="Microsoft Sans Serif"/>
            </a:endParaRPr>
          </a:p>
          <a:p>
            <a:pPr marL="469900" marR="865505" algn="just">
              <a:lnSpc>
                <a:spcPct val="90400"/>
              </a:lnSpc>
              <a:spcBef>
                <a:spcPts val="1425"/>
              </a:spcBef>
            </a:pP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advertises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9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its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website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cost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62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dollars;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providers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3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upward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165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each,</a:t>
            </a:r>
            <a:r>
              <a:rPr sz="1800" spc="2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much</a:t>
            </a:r>
            <a:r>
              <a:rPr sz="1800" spc="3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 the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savings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because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25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2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stage.</a:t>
            </a:r>
            <a:r>
              <a:rPr sz="1800" spc="3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Therefore,</a:t>
            </a:r>
            <a:r>
              <a:rPr sz="1800" spc="3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if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3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2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if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land,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we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can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cost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information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can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if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an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alternate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company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wants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bid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2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</a:t>
            </a:r>
            <a:r>
              <a:rPr sz="1800" spc="3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3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goal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 the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pipeline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successfully.</a:t>
            </a:r>
            <a:endParaRPr sz="18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17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Problems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want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235" algn="just">
              <a:lnSpc>
                <a:spcPct val="100000"/>
              </a:lnSpc>
              <a:spcBef>
                <a:spcPts val="1225"/>
              </a:spcBef>
              <a:buChar char="-"/>
              <a:tabLst>
                <a:tab pos="699135" algn="l"/>
              </a:tabLst>
            </a:pP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factors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successfully?</a:t>
            </a:r>
            <a:endParaRPr sz="1800">
              <a:latin typeface="Microsoft Sans Serif"/>
              <a:cs typeface="Microsoft Sans Serif"/>
            </a:endParaRPr>
          </a:p>
          <a:p>
            <a:pPr marL="699135" marR="1189355" lvl="1" indent="-229235">
              <a:lnSpc>
                <a:spcPts val="1950"/>
              </a:lnSpc>
              <a:spcBef>
                <a:spcPts val="1385"/>
              </a:spcBef>
              <a:buChar char="-"/>
              <a:tabLst>
                <a:tab pos="698500" algn="l"/>
                <a:tab pos="699135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interaction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amongst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235" algn="just">
              <a:lnSpc>
                <a:spcPct val="100000"/>
              </a:lnSpc>
              <a:spcBef>
                <a:spcPts val="1195"/>
              </a:spcBef>
              <a:buChar char="-"/>
              <a:tabLst>
                <a:tab pos="699135" algn="l"/>
              </a:tabLst>
            </a:pP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operating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needs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ensure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program.</a:t>
            </a:r>
            <a:endParaRPr sz="1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</a:pPr>
            <a:r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4</a:t>
            </a:r>
            <a:endParaRPr sz="15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6202" y="1550226"/>
            <a:ext cx="7418990" cy="403556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3322" y="584517"/>
            <a:ext cx="9665335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-105" dirty="0"/>
              <a:t>Pie</a:t>
            </a:r>
            <a:r>
              <a:rPr sz="2450" spc="135" dirty="0"/>
              <a:t> </a:t>
            </a:r>
            <a:r>
              <a:rPr sz="2450" spc="-35" dirty="0"/>
              <a:t>chart</a:t>
            </a:r>
            <a:r>
              <a:rPr sz="2450" spc="120" dirty="0"/>
              <a:t> </a:t>
            </a:r>
            <a:r>
              <a:rPr sz="2450" spc="-30" dirty="0"/>
              <a:t>showing</a:t>
            </a:r>
            <a:r>
              <a:rPr sz="2450" spc="125" dirty="0"/>
              <a:t> </a:t>
            </a:r>
            <a:r>
              <a:rPr sz="2450" spc="-5" dirty="0"/>
              <a:t>the</a:t>
            </a:r>
            <a:r>
              <a:rPr sz="2450" spc="60" dirty="0"/>
              <a:t> </a:t>
            </a:r>
            <a:r>
              <a:rPr sz="2450" spc="-75" dirty="0"/>
              <a:t>Launch</a:t>
            </a:r>
            <a:r>
              <a:rPr sz="2450" spc="60" dirty="0"/>
              <a:t> </a:t>
            </a:r>
            <a:r>
              <a:rPr sz="2450" spc="-15" dirty="0"/>
              <a:t>site</a:t>
            </a:r>
            <a:r>
              <a:rPr sz="2450" spc="55" dirty="0"/>
              <a:t> </a:t>
            </a:r>
            <a:r>
              <a:rPr sz="2450" spc="35" dirty="0"/>
              <a:t>with</a:t>
            </a:r>
            <a:r>
              <a:rPr sz="2450" spc="60" dirty="0"/>
              <a:t> </a:t>
            </a:r>
            <a:r>
              <a:rPr sz="2450" spc="-5" dirty="0"/>
              <a:t>the</a:t>
            </a:r>
            <a:r>
              <a:rPr sz="2450" spc="60" dirty="0"/>
              <a:t> </a:t>
            </a:r>
            <a:r>
              <a:rPr sz="2450" spc="-15" dirty="0"/>
              <a:t>highest</a:t>
            </a:r>
            <a:r>
              <a:rPr sz="2450" spc="120" dirty="0"/>
              <a:t> </a:t>
            </a:r>
            <a:r>
              <a:rPr sz="2450" spc="-65" dirty="0"/>
              <a:t>launch</a:t>
            </a:r>
            <a:r>
              <a:rPr sz="2450" spc="135" dirty="0"/>
              <a:t> </a:t>
            </a:r>
            <a:r>
              <a:rPr sz="2450" spc="-120" dirty="0"/>
              <a:t>success</a:t>
            </a:r>
            <a:r>
              <a:rPr sz="2450" spc="60" dirty="0"/>
              <a:t> </a:t>
            </a:r>
            <a:r>
              <a:rPr sz="2450" spc="15" dirty="0"/>
              <a:t>ratio</a:t>
            </a:r>
            <a:endParaRPr sz="2450"/>
          </a:p>
        </p:txBody>
      </p:sp>
      <p:sp>
        <p:nvSpPr>
          <p:cNvPr id="4" name="object 4"/>
          <p:cNvSpPr txBox="1"/>
          <p:nvPr/>
        </p:nvSpPr>
        <p:spPr>
          <a:xfrm>
            <a:off x="11076051" y="6441747"/>
            <a:ext cx="22860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40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7575" y="423227"/>
            <a:ext cx="9421495" cy="7467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2820"/>
              </a:lnSpc>
              <a:spcBef>
                <a:spcPts val="125"/>
              </a:spcBef>
            </a:pPr>
            <a:r>
              <a:rPr sz="2450" spc="-60" dirty="0"/>
              <a:t>Scatter</a:t>
            </a:r>
            <a:r>
              <a:rPr sz="2450" spc="140" dirty="0"/>
              <a:t> </a:t>
            </a:r>
            <a:r>
              <a:rPr sz="2450" spc="50" dirty="0"/>
              <a:t>plot</a:t>
            </a:r>
            <a:r>
              <a:rPr sz="2450" spc="125" dirty="0"/>
              <a:t> </a:t>
            </a:r>
            <a:r>
              <a:rPr sz="2450" dirty="0"/>
              <a:t>of</a:t>
            </a:r>
            <a:r>
              <a:rPr sz="2450" spc="75" dirty="0"/>
              <a:t> </a:t>
            </a:r>
            <a:r>
              <a:rPr sz="2450" spc="-75" dirty="0"/>
              <a:t>Payload</a:t>
            </a:r>
            <a:r>
              <a:rPr sz="2450" spc="130" dirty="0"/>
              <a:t> </a:t>
            </a:r>
            <a:r>
              <a:rPr sz="2450" spc="-85" dirty="0"/>
              <a:t>vs</a:t>
            </a:r>
            <a:r>
              <a:rPr sz="2450" spc="135" dirty="0"/>
              <a:t> </a:t>
            </a:r>
            <a:r>
              <a:rPr sz="2450" spc="-85" dirty="0"/>
              <a:t>Launch</a:t>
            </a:r>
            <a:r>
              <a:rPr sz="2450" spc="135" dirty="0"/>
              <a:t> </a:t>
            </a:r>
            <a:r>
              <a:rPr sz="2450" spc="-65" dirty="0"/>
              <a:t>Outcome</a:t>
            </a:r>
            <a:r>
              <a:rPr sz="2450" spc="135" dirty="0"/>
              <a:t> </a:t>
            </a:r>
            <a:r>
              <a:rPr sz="2450" spc="30" dirty="0"/>
              <a:t>for</a:t>
            </a:r>
            <a:r>
              <a:rPr sz="2450" spc="70" dirty="0"/>
              <a:t> </a:t>
            </a:r>
            <a:r>
              <a:rPr sz="2450" spc="-10" dirty="0"/>
              <a:t>all</a:t>
            </a:r>
            <a:r>
              <a:rPr sz="2450" spc="105" dirty="0"/>
              <a:t> </a:t>
            </a:r>
            <a:r>
              <a:rPr sz="2450" spc="-65" dirty="0"/>
              <a:t>sites,</a:t>
            </a:r>
            <a:r>
              <a:rPr sz="2450" spc="125" dirty="0"/>
              <a:t> </a:t>
            </a:r>
            <a:r>
              <a:rPr sz="2450" spc="20" dirty="0"/>
              <a:t>with</a:t>
            </a:r>
            <a:r>
              <a:rPr sz="2450" spc="135" dirty="0"/>
              <a:t> </a:t>
            </a:r>
            <a:r>
              <a:rPr sz="2450" dirty="0"/>
              <a:t>different</a:t>
            </a:r>
            <a:endParaRPr sz="2450"/>
          </a:p>
          <a:p>
            <a:pPr marL="12700">
              <a:lnSpc>
                <a:spcPts val="2820"/>
              </a:lnSpc>
            </a:pPr>
            <a:r>
              <a:rPr sz="2450" spc="-35" dirty="0"/>
              <a:t>payload</a:t>
            </a:r>
            <a:r>
              <a:rPr sz="2450" spc="125" dirty="0"/>
              <a:t> </a:t>
            </a:r>
            <a:r>
              <a:rPr sz="2450" spc="-55" dirty="0"/>
              <a:t>selected</a:t>
            </a:r>
            <a:r>
              <a:rPr sz="2450" spc="125" dirty="0"/>
              <a:t> </a:t>
            </a:r>
            <a:r>
              <a:rPr sz="2450" spc="-5" dirty="0"/>
              <a:t>in</a:t>
            </a:r>
            <a:r>
              <a:rPr sz="2450" spc="130" dirty="0"/>
              <a:t> </a:t>
            </a:r>
            <a:r>
              <a:rPr sz="2450" spc="-25" dirty="0"/>
              <a:t>the</a:t>
            </a:r>
            <a:r>
              <a:rPr sz="2450" spc="130" dirty="0"/>
              <a:t> </a:t>
            </a:r>
            <a:r>
              <a:rPr sz="2450" spc="-50" dirty="0"/>
              <a:t>range</a:t>
            </a:r>
            <a:r>
              <a:rPr sz="2450" spc="130" dirty="0"/>
              <a:t> </a:t>
            </a:r>
            <a:r>
              <a:rPr sz="2450" spc="-20" dirty="0"/>
              <a:t>slider</a:t>
            </a:r>
            <a:endParaRPr sz="245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23825"/>
          </a:xfrm>
          <a:custGeom>
            <a:avLst/>
            <a:gdLst/>
            <a:ahLst/>
            <a:cxnLst/>
            <a:rect l="l" t="t" r="r" b="b"/>
            <a:pathLst>
              <a:path w="12192000" h="123825">
                <a:moveTo>
                  <a:pt x="12192000" y="0"/>
                </a:moveTo>
                <a:lnTo>
                  <a:pt x="0" y="0"/>
                </a:lnTo>
                <a:lnTo>
                  <a:pt x="0" y="123825"/>
                </a:lnTo>
                <a:lnTo>
                  <a:pt x="12192000" y="123825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2190750"/>
            <a:ext cx="10515600" cy="371942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076051" y="6441747"/>
            <a:ext cx="22860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40"/>
              </a:spcBef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41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800100" y="2533650"/>
            <a:ext cx="1057275" cy="361950"/>
          </a:xfrm>
          <a:custGeom>
            <a:avLst/>
            <a:gdLst/>
            <a:ahLst/>
            <a:cxnLst/>
            <a:rect l="l" t="t" r="r" b="b"/>
            <a:pathLst>
              <a:path w="1057275" h="361950">
                <a:moveTo>
                  <a:pt x="1057275" y="0"/>
                </a:moveTo>
                <a:lnTo>
                  <a:pt x="0" y="0"/>
                </a:lnTo>
                <a:lnTo>
                  <a:pt x="0" y="361950"/>
                </a:lnTo>
                <a:lnTo>
                  <a:pt x="1057275" y="361950"/>
                </a:lnTo>
                <a:lnTo>
                  <a:pt x="1057275" y="0"/>
                </a:lnTo>
                <a:close/>
              </a:path>
            </a:pathLst>
          </a:custGeom>
          <a:solidFill>
            <a:srgbClr val="0947C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77252" y="2547302"/>
            <a:ext cx="8864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3392" y="342733"/>
            <a:ext cx="11273155" cy="2195830"/>
            <a:chOff x="533392" y="342733"/>
            <a:chExt cx="11273155" cy="21958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392" y="342733"/>
              <a:ext cx="11272916" cy="219565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57212" y="366775"/>
              <a:ext cx="11172825" cy="2095500"/>
            </a:xfrm>
            <a:custGeom>
              <a:avLst/>
              <a:gdLst/>
              <a:ahLst/>
              <a:cxnLst/>
              <a:rect l="l" t="t" r="r" b="b"/>
              <a:pathLst>
                <a:path w="11172825" h="2095500">
                  <a:moveTo>
                    <a:pt x="11172825" y="0"/>
                  </a:moveTo>
                  <a:lnTo>
                    <a:pt x="0" y="0"/>
                  </a:lnTo>
                  <a:lnTo>
                    <a:pt x="0" y="2095500"/>
                  </a:lnTo>
                  <a:lnTo>
                    <a:pt x="11172825" y="2095500"/>
                  </a:lnTo>
                  <a:lnTo>
                    <a:pt x="111728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57212" y="366775"/>
              <a:ext cx="11172825" cy="2095500"/>
            </a:xfrm>
            <a:custGeom>
              <a:avLst/>
              <a:gdLst/>
              <a:ahLst/>
              <a:cxnLst/>
              <a:rect l="l" t="t" r="r" b="b"/>
              <a:pathLst>
                <a:path w="11172825" h="2095500">
                  <a:moveTo>
                    <a:pt x="0" y="2095500"/>
                  </a:moveTo>
                  <a:lnTo>
                    <a:pt x="11172825" y="2095500"/>
                  </a:lnTo>
                  <a:lnTo>
                    <a:pt x="11172825" y="0"/>
                  </a:lnTo>
                  <a:lnTo>
                    <a:pt x="0" y="0"/>
                  </a:lnTo>
                  <a:lnTo>
                    <a:pt x="0" y="2095500"/>
                  </a:lnTo>
                  <a:close/>
                </a:path>
              </a:pathLst>
            </a:custGeom>
            <a:ln w="12700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126489" y="804799"/>
            <a:ext cx="2622550" cy="110172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marR="5080">
              <a:lnSpc>
                <a:spcPts val="4060"/>
              </a:lnSpc>
              <a:spcBef>
                <a:spcPts val="530"/>
              </a:spcBef>
            </a:pPr>
            <a:r>
              <a:rPr sz="3650" spc="-470" dirty="0"/>
              <a:t>C</a:t>
            </a:r>
            <a:r>
              <a:rPr sz="3650" spc="60" dirty="0"/>
              <a:t>l</a:t>
            </a:r>
            <a:r>
              <a:rPr sz="3650" spc="-240" dirty="0"/>
              <a:t>a</a:t>
            </a:r>
            <a:r>
              <a:rPr sz="3650" spc="-185" dirty="0"/>
              <a:t>s</a:t>
            </a:r>
            <a:r>
              <a:rPr sz="3650" spc="-254" dirty="0"/>
              <a:t>s</a:t>
            </a:r>
            <a:r>
              <a:rPr sz="3650" spc="60" dirty="0"/>
              <a:t>i</a:t>
            </a:r>
            <a:r>
              <a:rPr sz="3650" spc="25" dirty="0"/>
              <a:t>f</a:t>
            </a:r>
            <a:r>
              <a:rPr sz="3650" spc="60" dirty="0"/>
              <a:t>i</a:t>
            </a:r>
            <a:r>
              <a:rPr sz="3650" spc="-254" dirty="0"/>
              <a:t>c</a:t>
            </a:r>
            <a:r>
              <a:rPr sz="3650" spc="-165" dirty="0"/>
              <a:t>a</a:t>
            </a:r>
            <a:r>
              <a:rPr sz="3650" spc="180" dirty="0"/>
              <a:t>t</a:t>
            </a:r>
            <a:r>
              <a:rPr sz="3650" spc="-10" dirty="0"/>
              <a:t>i</a:t>
            </a:r>
            <a:r>
              <a:rPr sz="3650" spc="65" dirty="0"/>
              <a:t>o</a:t>
            </a:r>
            <a:r>
              <a:rPr sz="3650" spc="-50" dirty="0"/>
              <a:t>n  </a:t>
            </a:r>
            <a:r>
              <a:rPr sz="3650" spc="-145" dirty="0"/>
              <a:t>Accuracy</a:t>
            </a:r>
            <a:endParaRPr sz="3650"/>
          </a:p>
        </p:txBody>
      </p:sp>
      <p:grpSp>
        <p:nvGrpSpPr>
          <p:cNvPr id="7" name="object 7"/>
          <p:cNvGrpSpPr/>
          <p:nvPr/>
        </p:nvGrpSpPr>
        <p:grpSpPr>
          <a:xfrm>
            <a:off x="485775" y="676275"/>
            <a:ext cx="4495800" cy="1466850"/>
            <a:chOff x="485775" y="676275"/>
            <a:chExt cx="4495800" cy="1466850"/>
          </a:xfrm>
        </p:grpSpPr>
        <p:sp>
          <p:nvSpPr>
            <p:cNvPr id="8" name="object 8"/>
            <p:cNvSpPr/>
            <p:nvPr/>
          </p:nvSpPr>
          <p:spPr>
            <a:xfrm>
              <a:off x="485775" y="1057275"/>
              <a:ext cx="133350" cy="704850"/>
            </a:xfrm>
            <a:custGeom>
              <a:avLst/>
              <a:gdLst/>
              <a:ahLst/>
              <a:cxnLst/>
              <a:rect l="l" t="t" r="r" b="b"/>
              <a:pathLst>
                <a:path w="133350" h="704850">
                  <a:moveTo>
                    <a:pt x="133350" y="0"/>
                  </a:moveTo>
                  <a:lnTo>
                    <a:pt x="0" y="0"/>
                  </a:lnTo>
                  <a:lnTo>
                    <a:pt x="0" y="704850"/>
                  </a:lnTo>
                  <a:lnTo>
                    <a:pt x="133350" y="704850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962525" y="676275"/>
              <a:ext cx="19050" cy="1466850"/>
            </a:xfrm>
            <a:custGeom>
              <a:avLst/>
              <a:gdLst/>
              <a:ahLst/>
              <a:cxnLst/>
              <a:rect l="l" t="t" r="r" b="b"/>
              <a:pathLst>
                <a:path w="19050" h="1466850">
                  <a:moveTo>
                    <a:pt x="19050" y="0"/>
                  </a:moveTo>
                  <a:lnTo>
                    <a:pt x="0" y="0"/>
                  </a:lnTo>
                  <a:lnTo>
                    <a:pt x="0" y="1466850"/>
                  </a:lnTo>
                  <a:lnTo>
                    <a:pt x="19050" y="146685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434076" y="836612"/>
            <a:ext cx="5528945" cy="66230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241300" marR="5080" indent="-229235">
              <a:lnSpc>
                <a:spcPts val="2400"/>
              </a:lnSpc>
              <a:spcBef>
                <a:spcPts val="35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25" dirty="0">
                <a:latin typeface="Microsoft Sans Serif"/>
                <a:cs typeface="Microsoft Sans Serif"/>
              </a:rPr>
              <a:t>The</a:t>
            </a:r>
            <a:r>
              <a:rPr sz="2150" spc="130" dirty="0">
                <a:latin typeface="Microsoft Sans Serif"/>
                <a:cs typeface="Microsoft Sans Serif"/>
              </a:rPr>
              <a:t> </a:t>
            </a:r>
            <a:r>
              <a:rPr sz="2150" spc="-35" dirty="0">
                <a:latin typeface="Microsoft Sans Serif"/>
                <a:cs typeface="Microsoft Sans Serif"/>
              </a:rPr>
              <a:t>decision</a:t>
            </a:r>
            <a:r>
              <a:rPr sz="2150" spc="70" dirty="0">
                <a:latin typeface="Microsoft Sans Serif"/>
                <a:cs typeface="Microsoft Sans Serif"/>
              </a:rPr>
              <a:t> </a:t>
            </a:r>
            <a:r>
              <a:rPr sz="2150" spc="-20" dirty="0">
                <a:latin typeface="Microsoft Sans Serif"/>
                <a:cs typeface="Microsoft Sans Serif"/>
              </a:rPr>
              <a:t>tree</a:t>
            </a:r>
            <a:r>
              <a:rPr sz="2150" spc="130" dirty="0">
                <a:latin typeface="Microsoft Sans Serif"/>
                <a:cs typeface="Microsoft Sans Serif"/>
              </a:rPr>
              <a:t> </a:t>
            </a:r>
            <a:r>
              <a:rPr sz="2150" spc="-45" dirty="0">
                <a:latin typeface="Microsoft Sans Serif"/>
                <a:cs typeface="Microsoft Sans Serif"/>
              </a:rPr>
              <a:t>classifier</a:t>
            </a:r>
            <a:r>
              <a:rPr sz="2150" spc="100" dirty="0">
                <a:latin typeface="Microsoft Sans Serif"/>
                <a:cs typeface="Microsoft Sans Serif"/>
              </a:rPr>
              <a:t> </a:t>
            </a:r>
            <a:r>
              <a:rPr sz="2150" spc="-50" dirty="0">
                <a:latin typeface="Microsoft Sans Serif"/>
                <a:cs typeface="Microsoft Sans Serif"/>
              </a:rPr>
              <a:t>is</a:t>
            </a:r>
            <a:r>
              <a:rPr sz="2150" spc="45" dirty="0">
                <a:latin typeface="Microsoft Sans Serif"/>
                <a:cs typeface="Microsoft Sans Serif"/>
              </a:rPr>
              <a:t> </a:t>
            </a:r>
            <a:r>
              <a:rPr sz="2150" spc="-15" dirty="0">
                <a:latin typeface="Microsoft Sans Serif"/>
                <a:cs typeface="Microsoft Sans Serif"/>
              </a:rPr>
              <a:t>the</a:t>
            </a:r>
            <a:r>
              <a:rPr sz="2150" spc="135" dirty="0">
                <a:latin typeface="Microsoft Sans Serif"/>
                <a:cs typeface="Microsoft Sans Serif"/>
              </a:rPr>
              <a:t> </a:t>
            </a:r>
            <a:r>
              <a:rPr sz="2150" spc="-25" dirty="0">
                <a:latin typeface="Microsoft Sans Serif"/>
                <a:cs typeface="Microsoft Sans Serif"/>
              </a:rPr>
              <a:t>model</a:t>
            </a:r>
            <a:r>
              <a:rPr sz="2150" spc="95" dirty="0">
                <a:latin typeface="Microsoft Sans Serif"/>
                <a:cs typeface="Microsoft Sans Serif"/>
              </a:rPr>
              <a:t> </a:t>
            </a:r>
            <a:r>
              <a:rPr sz="2150" spc="20" dirty="0">
                <a:latin typeface="Microsoft Sans Serif"/>
                <a:cs typeface="Microsoft Sans Serif"/>
              </a:rPr>
              <a:t>with </a:t>
            </a:r>
            <a:r>
              <a:rPr sz="2150" spc="-555" dirty="0">
                <a:latin typeface="Microsoft Sans Serif"/>
                <a:cs typeface="Microsoft Sans Serif"/>
              </a:rPr>
              <a:t> </a:t>
            </a:r>
            <a:r>
              <a:rPr sz="2150" spc="-15" dirty="0">
                <a:latin typeface="Microsoft Sans Serif"/>
                <a:cs typeface="Microsoft Sans Serif"/>
              </a:rPr>
              <a:t>the</a:t>
            </a:r>
            <a:r>
              <a:rPr sz="2150" spc="135" dirty="0">
                <a:latin typeface="Microsoft Sans Serif"/>
                <a:cs typeface="Microsoft Sans Serif"/>
              </a:rPr>
              <a:t> </a:t>
            </a:r>
            <a:r>
              <a:rPr sz="2150" spc="-20" dirty="0">
                <a:latin typeface="Microsoft Sans Serif"/>
                <a:cs typeface="Microsoft Sans Serif"/>
              </a:rPr>
              <a:t>highest</a:t>
            </a:r>
            <a:r>
              <a:rPr sz="2150" spc="70" dirty="0">
                <a:latin typeface="Microsoft Sans Serif"/>
                <a:cs typeface="Microsoft Sans Serif"/>
              </a:rPr>
              <a:t> </a:t>
            </a:r>
            <a:r>
              <a:rPr sz="2150" spc="-40" dirty="0">
                <a:latin typeface="Microsoft Sans Serif"/>
                <a:cs typeface="Microsoft Sans Serif"/>
              </a:rPr>
              <a:t>classification</a:t>
            </a:r>
            <a:r>
              <a:rPr sz="2150" spc="70" dirty="0">
                <a:latin typeface="Microsoft Sans Serif"/>
                <a:cs typeface="Microsoft Sans Serif"/>
              </a:rPr>
              <a:t> </a:t>
            </a:r>
            <a:r>
              <a:rPr sz="2150" spc="-85" dirty="0">
                <a:latin typeface="Microsoft Sans Serif"/>
                <a:cs typeface="Microsoft Sans Serif"/>
              </a:rPr>
              <a:t>accuracy</a:t>
            </a:r>
            <a:endParaRPr sz="2150">
              <a:latin typeface="Microsoft Sans Serif"/>
              <a:cs typeface="Microsoft Sans Serif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2312" y="2900000"/>
            <a:ext cx="11012035" cy="3103123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1101451" y="6441747"/>
            <a:ext cx="177800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10" dirty="0">
                <a:solidFill>
                  <a:srgbClr val="7E7E7E"/>
                </a:solidFill>
                <a:latin typeface="Calibri"/>
                <a:cs typeface="Calibri"/>
              </a:rPr>
              <a:t>43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2083435"/>
            <a:ext cx="5550535" cy="2037080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241300" marR="5080" indent="-229235">
              <a:lnSpc>
                <a:spcPct val="102499"/>
              </a:lnSpc>
              <a:spcBef>
                <a:spcPts val="65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15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tree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15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can </a:t>
            </a:r>
            <a:r>
              <a:rPr sz="215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distinguish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classes. </a:t>
            </a:r>
            <a:r>
              <a:rPr sz="215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major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positives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.i.e., </a:t>
            </a:r>
            <a:r>
              <a:rPr sz="2150" spc="-5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marked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15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 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classifier.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339026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spc="-90" dirty="0"/>
              <a:t>Confusion</a:t>
            </a:r>
            <a:r>
              <a:rPr sz="3650" spc="90" dirty="0"/>
              <a:t> </a:t>
            </a:r>
            <a:r>
              <a:rPr sz="3650" spc="-50" dirty="0"/>
              <a:t>Matrix</a:t>
            </a:r>
            <a:endParaRPr sz="36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62725" y="1876425"/>
            <a:ext cx="4276725" cy="31051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44</a:t>
            </a:fld>
            <a:endParaRPr spc="9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359860"/>
            <a:ext cx="10304780" cy="3430270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90"/>
              </a:spcBef>
            </a:pPr>
            <a:r>
              <a:rPr sz="215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conclude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that: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amount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endParaRPr sz="215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  <a:spcBef>
                <a:spcPts val="125"/>
              </a:spcBef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75" dirty="0">
                <a:latin typeface="Microsoft Sans Serif"/>
                <a:cs typeface="Microsoft Sans Serif"/>
              </a:rPr>
              <a:t>Launch</a:t>
            </a:r>
            <a:r>
              <a:rPr sz="2150" spc="135" dirty="0">
                <a:latin typeface="Microsoft Sans Serif"/>
                <a:cs typeface="Microsoft Sans Serif"/>
              </a:rPr>
              <a:t> </a:t>
            </a:r>
            <a:r>
              <a:rPr sz="2150" spc="-110" dirty="0">
                <a:latin typeface="Microsoft Sans Serif"/>
                <a:cs typeface="Microsoft Sans Serif"/>
              </a:rPr>
              <a:t>success</a:t>
            </a:r>
            <a:r>
              <a:rPr sz="2150" spc="120" dirty="0">
                <a:latin typeface="Microsoft Sans Serif"/>
                <a:cs typeface="Microsoft Sans Serif"/>
              </a:rPr>
              <a:t> </a:t>
            </a:r>
            <a:r>
              <a:rPr sz="2150" spc="-20" dirty="0">
                <a:latin typeface="Microsoft Sans Serif"/>
                <a:cs typeface="Microsoft Sans Serif"/>
              </a:rPr>
              <a:t>rate</a:t>
            </a:r>
            <a:r>
              <a:rPr sz="2150" spc="60" dirty="0">
                <a:latin typeface="Microsoft Sans Serif"/>
                <a:cs typeface="Microsoft Sans Serif"/>
              </a:rPr>
              <a:t> </a:t>
            </a:r>
            <a:r>
              <a:rPr sz="2150" spc="-10" dirty="0">
                <a:latin typeface="Microsoft Sans Serif"/>
                <a:cs typeface="Microsoft Sans Serif"/>
              </a:rPr>
              <a:t>started</a:t>
            </a:r>
            <a:r>
              <a:rPr sz="2150" spc="145" dirty="0">
                <a:latin typeface="Microsoft Sans Serif"/>
                <a:cs typeface="Microsoft Sans Serif"/>
              </a:rPr>
              <a:t> </a:t>
            </a:r>
            <a:r>
              <a:rPr sz="2150" spc="40" dirty="0">
                <a:latin typeface="Microsoft Sans Serif"/>
                <a:cs typeface="Microsoft Sans Serif"/>
              </a:rPr>
              <a:t>to</a:t>
            </a:r>
            <a:r>
              <a:rPr sz="2150" spc="100" dirty="0">
                <a:latin typeface="Microsoft Sans Serif"/>
                <a:cs typeface="Microsoft Sans Serif"/>
              </a:rPr>
              <a:t> </a:t>
            </a:r>
            <a:r>
              <a:rPr sz="2150" spc="-70" dirty="0">
                <a:latin typeface="Microsoft Sans Serif"/>
                <a:cs typeface="Microsoft Sans Serif"/>
              </a:rPr>
              <a:t>increase</a:t>
            </a:r>
            <a:r>
              <a:rPr sz="2150" spc="130" dirty="0">
                <a:latin typeface="Microsoft Sans Serif"/>
                <a:cs typeface="Microsoft Sans Serif"/>
              </a:rPr>
              <a:t> </a:t>
            </a:r>
            <a:r>
              <a:rPr sz="2150" spc="-10" dirty="0">
                <a:latin typeface="Microsoft Sans Serif"/>
                <a:cs typeface="Microsoft Sans Serif"/>
              </a:rPr>
              <a:t>in</a:t>
            </a:r>
            <a:r>
              <a:rPr sz="2150" spc="70" dirty="0">
                <a:latin typeface="Microsoft Sans Serif"/>
                <a:cs typeface="Microsoft Sans Serif"/>
              </a:rPr>
              <a:t> </a:t>
            </a:r>
            <a:r>
              <a:rPr sz="2150" spc="120" dirty="0">
                <a:latin typeface="Microsoft Sans Serif"/>
                <a:cs typeface="Microsoft Sans Serif"/>
              </a:rPr>
              <a:t>2013</a:t>
            </a:r>
            <a:r>
              <a:rPr sz="2150" spc="130" dirty="0">
                <a:latin typeface="Microsoft Sans Serif"/>
                <a:cs typeface="Microsoft Sans Serif"/>
              </a:rPr>
              <a:t> </a:t>
            </a:r>
            <a:r>
              <a:rPr sz="2150" spc="40" dirty="0">
                <a:latin typeface="Microsoft Sans Serif"/>
                <a:cs typeface="Microsoft Sans Serif"/>
              </a:rPr>
              <a:t>till</a:t>
            </a:r>
            <a:r>
              <a:rPr sz="2150" spc="105" dirty="0">
                <a:latin typeface="Microsoft Sans Serif"/>
                <a:cs typeface="Microsoft Sans Serif"/>
              </a:rPr>
              <a:t> </a:t>
            </a:r>
            <a:r>
              <a:rPr sz="2150" spc="85" dirty="0">
                <a:latin typeface="Microsoft Sans Serif"/>
                <a:cs typeface="Microsoft Sans Serif"/>
              </a:rPr>
              <a:t>2020.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95" dirty="0">
                <a:latin typeface="Microsoft Sans Serif"/>
                <a:cs typeface="Microsoft Sans Serif"/>
              </a:rPr>
              <a:t>ES-L1,</a:t>
            </a:r>
            <a:r>
              <a:rPr sz="2150" spc="50" dirty="0">
                <a:latin typeface="Microsoft Sans Serif"/>
                <a:cs typeface="Microsoft Sans Serif"/>
              </a:rPr>
              <a:t> </a:t>
            </a:r>
            <a:r>
              <a:rPr sz="2150" spc="-195" dirty="0">
                <a:latin typeface="Microsoft Sans Serif"/>
                <a:cs typeface="Microsoft Sans Serif"/>
              </a:rPr>
              <a:t>GEO,</a:t>
            </a:r>
            <a:r>
              <a:rPr sz="2150" spc="55" dirty="0">
                <a:latin typeface="Microsoft Sans Serif"/>
                <a:cs typeface="Microsoft Sans Serif"/>
              </a:rPr>
              <a:t> </a:t>
            </a:r>
            <a:r>
              <a:rPr sz="2150" spc="-160" dirty="0">
                <a:latin typeface="Microsoft Sans Serif"/>
                <a:cs typeface="Microsoft Sans Serif"/>
              </a:rPr>
              <a:t>HEO,</a:t>
            </a:r>
            <a:r>
              <a:rPr sz="2150" spc="125" dirty="0">
                <a:latin typeface="Microsoft Sans Serif"/>
                <a:cs typeface="Microsoft Sans Serif"/>
              </a:rPr>
              <a:t> </a:t>
            </a:r>
            <a:r>
              <a:rPr sz="2150" spc="-210" dirty="0">
                <a:latin typeface="Microsoft Sans Serif"/>
                <a:cs typeface="Microsoft Sans Serif"/>
              </a:rPr>
              <a:t>SSO,</a:t>
            </a:r>
            <a:r>
              <a:rPr sz="2150" spc="130" dirty="0">
                <a:latin typeface="Microsoft Sans Serif"/>
                <a:cs typeface="Microsoft Sans Serif"/>
              </a:rPr>
              <a:t> </a:t>
            </a:r>
            <a:r>
              <a:rPr sz="2150" spc="-160" dirty="0">
                <a:latin typeface="Microsoft Sans Serif"/>
                <a:cs typeface="Microsoft Sans Serif"/>
              </a:rPr>
              <a:t>VLEO</a:t>
            </a:r>
            <a:r>
              <a:rPr sz="2150" spc="150" dirty="0">
                <a:latin typeface="Microsoft Sans Serif"/>
                <a:cs typeface="Microsoft Sans Serif"/>
              </a:rPr>
              <a:t> </a:t>
            </a:r>
            <a:r>
              <a:rPr sz="2150" spc="-65" dirty="0">
                <a:latin typeface="Microsoft Sans Serif"/>
                <a:cs typeface="Microsoft Sans Serif"/>
              </a:rPr>
              <a:t>had</a:t>
            </a:r>
            <a:r>
              <a:rPr sz="2150" spc="150" dirty="0">
                <a:latin typeface="Microsoft Sans Serif"/>
                <a:cs typeface="Microsoft Sans Serif"/>
              </a:rPr>
              <a:t> </a:t>
            </a:r>
            <a:r>
              <a:rPr sz="2150" spc="-15" dirty="0">
                <a:latin typeface="Microsoft Sans Serif"/>
                <a:cs typeface="Microsoft Sans Serif"/>
              </a:rPr>
              <a:t>the</a:t>
            </a:r>
            <a:r>
              <a:rPr sz="2150" spc="60" dirty="0">
                <a:latin typeface="Microsoft Sans Serif"/>
                <a:cs typeface="Microsoft Sans Serif"/>
              </a:rPr>
              <a:t> </a:t>
            </a:r>
            <a:r>
              <a:rPr sz="2150" spc="-15" dirty="0">
                <a:latin typeface="Microsoft Sans Serif"/>
                <a:cs typeface="Microsoft Sans Serif"/>
              </a:rPr>
              <a:t>most</a:t>
            </a:r>
            <a:r>
              <a:rPr sz="2150" spc="75" dirty="0">
                <a:latin typeface="Microsoft Sans Serif"/>
                <a:cs typeface="Microsoft Sans Serif"/>
              </a:rPr>
              <a:t> </a:t>
            </a:r>
            <a:r>
              <a:rPr sz="2150" spc="-100" dirty="0">
                <a:latin typeface="Microsoft Sans Serif"/>
                <a:cs typeface="Microsoft Sans Serif"/>
              </a:rPr>
              <a:t>success</a:t>
            </a:r>
            <a:r>
              <a:rPr sz="2150" spc="120" dirty="0">
                <a:latin typeface="Microsoft Sans Serif"/>
                <a:cs typeface="Microsoft Sans Serif"/>
              </a:rPr>
              <a:t> </a:t>
            </a:r>
            <a:r>
              <a:rPr sz="2150" spc="-45" dirty="0">
                <a:latin typeface="Microsoft Sans Serif"/>
                <a:cs typeface="Microsoft Sans Serif"/>
              </a:rPr>
              <a:t>rate.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K</a:t>
            </a:r>
            <a:r>
              <a:rPr sz="2150" spc="-31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150" spc="-28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150" spc="-23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1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3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150" spc="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15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15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15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ss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1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15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15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215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21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task.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45</a:t>
            </a:fld>
            <a:endParaRPr spc="9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241300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spc="-470" dirty="0"/>
              <a:t>C</a:t>
            </a:r>
            <a:r>
              <a:rPr sz="3650" spc="-100" dirty="0"/>
              <a:t>on</a:t>
            </a:r>
            <a:r>
              <a:rPr sz="3650" spc="-60" dirty="0"/>
              <a:t>c</a:t>
            </a:r>
            <a:r>
              <a:rPr sz="3650" spc="60" dirty="0"/>
              <a:t>l</a:t>
            </a:r>
            <a:r>
              <a:rPr sz="3650" spc="-155" dirty="0"/>
              <a:t>u</a:t>
            </a:r>
            <a:r>
              <a:rPr sz="3650" spc="-105" dirty="0"/>
              <a:t>s</a:t>
            </a:r>
            <a:r>
              <a:rPr sz="3650" spc="-10" dirty="0"/>
              <a:t>i</a:t>
            </a:r>
            <a:r>
              <a:rPr sz="3650" spc="65" dirty="0"/>
              <a:t>o</a:t>
            </a:r>
            <a:r>
              <a:rPr sz="3650" spc="-145" dirty="0"/>
              <a:t>ns</a:t>
            </a:r>
            <a:endParaRPr sz="365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73559" y="6403657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5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433266"/>
            <a:ext cx="8366125" cy="4500880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90"/>
              </a:spcBef>
            </a:pPr>
            <a:r>
              <a:rPr sz="2150" spc="-70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150" spc="70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150" spc="-95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150" dirty="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150" dirty="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55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5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85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850" spc="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collected</a:t>
            </a:r>
            <a:r>
              <a:rPr sz="1850" spc="10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1850" spc="10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SpaceX</a:t>
            </a:r>
            <a:r>
              <a:rPr sz="185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r>
              <a:rPr sz="1850" spc="1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850" spc="10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web</a:t>
            </a:r>
            <a:r>
              <a:rPr sz="1850" spc="10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scraping</a:t>
            </a:r>
            <a:r>
              <a:rPr sz="1850" spc="1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85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Wikipedia.</a:t>
            </a:r>
            <a:endParaRPr sz="1850" dirty="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38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150" dirty="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5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One-hot</a:t>
            </a:r>
            <a:r>
              <a:rPr sz="1850" spc="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encoding</a:t>
            </a:r>
            <a:r>
              <a:rPr sz="1850" spc="10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75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850" spc="10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dirty="0">
                <a:solidFill>
                  <a:srgbClr val="767070"/>
                </a:solidFill>
                <a:latin typeface="Microsoft Sans Serif"/>
                <a:cs typeface="Microsoft Sans Serif"/>
              </a:rPr>
              <a:t>applied</a:t>
            </a:r>
            <a:r>
              <a:rPr sz="1850" spc="10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to</a:t>
            </a:r>
            <a:r>
              <a:rPr sz="1850" spc="1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categorical</a:t>
            </a:r>
            <a:r>
              <a:rPr sz="1850" spc="10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features</a:t>
            </a:r>
            <a:endParaRPr sz="1850" dirty="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6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15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15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150" dirty="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150" dirty="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150" dirty="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5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How</a:t>
            </a:r>
            <a:r>
              <a:rPr sz="185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to</a:t>
            </a:r>
            <a:r>
              <a:rPr sz="1850" spc="114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dirty="0">
                <a:solidFill>
                  <a:srgbClr val="767070"/>
                </a:solidFill>
                <a:latin typeface="Microsoft Sans Serif"/>
                <a:cs typeface="Microsoft Sans Serif"/>
              </a:rPr>
              <a:t>build,</a:t>
            </a:r>
            <a:r>
              <a:rPr sz="1850" spc="1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tune,</a:t>
            </a:r>
            <a:r>
              <a:rPr sz="185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</a:t>
            </a:r>
            <a:r>
              <a:rPr sz="185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185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</a:t>
            </a:r>
            <a:endParaRPr sz="1850" dirty="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13465" y="6113199"/>
            <a:ext cx="1974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6</a:t>
            </a:fld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26600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spc="-20" dirty="0"/>
              <a:t>Methodology</a:t>
            </a:r>
            <a:endParaRPr sz="365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428686"/>
            <a:ext cx="10070465" cy="38601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25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1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1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</a:t>
            </a:r>
            <a:r>
              <a:rPr sz="215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methods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75"/>
              </a:spcBef>
              <a:buChar char="-"/>
              <a:tabLst>
                <a:tab pos="699135" algn="l"/>
                <a:tab pos="699770" algn="l"/>
              </a:tabLst>
            </a:pPr>
            <a:r>
              <a:rPr sz="18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5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8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85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done</a:t>
            </a:r>
            <a:r>
              <a:rPr sz="185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18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</a:t>
            </a:r>
            <a:r>
              <a:rPr sz="18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API.</a:t>
            </a:r>
            <a:endParaRPr sz="1850">
              <a:latin typeface="Microsoft Sans Serif"/>
              <a:cs typeface="Microsoft Sans Serif"/>
            </a:endParaRPr>
          </a:p>
          <a:p>
            <a:pPr marL="699135" marR="9525" lvl="1" indent="-229235">
              <a:lnSpc>
                <a:spcPct val="101499"/>
              </a:lnSpc>
              <a:spcBef>
                <a:spcPts val="1430"/>
              </a:spcBef>
              <a:buChar char="-"/>
              <a:tabLst>
                <a:tab pos="699135" algn="l"/>
                <a:tab pos="699770" algn="l"/>
              </a:tabLst>
            </a:pPr>
            <a:r>
              <a:rPr sz="18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Next,</a:t>
            </a:r>
            <a:r>
              <a:rPr sz="18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we</a:t>
            </a:r>
            <a:r>
              <a:rPr sz="18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decoded</a:t>
            </a:r>
            <a:r>
              <a:rPr sz="18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response</a:t>
            </a:r>
            <a:r>
              <a:rPr sz="18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content </a:t>
            </a:r>
            <a:r>
              <a:rPr sz="18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8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Json</a:t>
            </a:r>
            <a:r>
              <a:rPr sz="1850" spc="3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50" spc="4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.json()</a:t>
            </a:r>
            <a:r>
              <a:rPr sz="1850" spc="3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function </a:t>
            </a:r>
            <a:r>
              <a:rPr sz="18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call</a:t>
            </a:r>
            <a:r>
              <a:rPr sz="1850" spc="4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50" spc="4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turn  </a:t>
            </a:r>
            <a:r>
              <a:rPr sz="18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it </a:t>
            </a:r>
            <a:r>
              <a:rPr sz="1850" spc="-4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18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</a:t>
            </a:r>
            <a:r>
              <a:rPr sz="18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dataframe</a:t>
            </a:r>
            <a:r>
              <a:rPr sz="18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8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.json_normalize().</a:t>
            </a:r>
            <a:endParaRPr sz="18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60"/>
              </a:spcBef>
              <a:buChar char="-"/>
              <a:tabLst>
                <a:tab pos="699135" algn="l"/>
                <a:tab pos="699770" algn="l"/>
              </a:tabLst>
            </a:pPr>
            <a:r>
              <a:rPr sz="185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50" spc="3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1850" spc="4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cleaned</a:t>
            </a:r>
            <a:r>
              <a:rPr sz="1850" spc="3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5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1850" spc="3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checked</a:t>
            </a:r>
            <a:r>
              <a:rPr sz="1850" spc="3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50" spc="3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missing</a:t>
            </a:r>
            <a:r>
              <a:rPr sz="1850" spc="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r>
              <a:rPr sz="1850" spc="3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50" spc="3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fill</a:t>
            </a:r>
            <a:r>
              <a:rPr sz="1850" spc="3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50" spc="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missing</a:t>
            </a:r>
            <a:r>
              <a:rPr sz="1850" spc="3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r>
              <a:rPr sz="1850" spc="3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endParaRPr sz="1850">
              <a:latin typeface="Microsoft Sans Serif"/>
              <a:cs typeface="Microsoft Sans Serif"/>
            </a:endParaRPr>
          </a:p>
          <a:p>
            <a:pPr marL="699135">
              <a:lnSpc>
                <a:spcPct val="100000"/>
              </a:lnSpc>
              <a:spcBef>
                <a:spcPts val="105"/>
              </a:spcBef>
            </a:pPr>
            <a:r>
              <a:rPr sz="18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necessary.</a:t>
            </a:r>
            <a:endParaRPr sz="18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60"/>
              </a:spcBef>
              <a:buChar char="-"/>
              <a:tabLst>
                <a:tab pos="699135" algn="l"/>
                <a:tab pos="699770" algn="l"/>
              </a:tabLst>
            </a:pPr>
            <a:r>
              <a:rPr sz="18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5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addition,</a:t>
            </a:r>
            <a:r>
              <a:rPr sz="1850" spc="2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50" spc="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1850" spc="2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850" spc="2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r>
              <a:rPr sz="185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50" spc="2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r>
              <a:rPr sz="1850" spc="22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50" spc="2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850" spc="2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850" spc="2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50" spc="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850" spc="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endParaRPr sz="1850">
              <a:latin typeface="Microsoft Sans Serif"/>
              <a:cs typeface="Microsoft Sans Serif"/>
            </a:endParaRPr>
          </a:p>
          <a:p>
            <a:pPr marL="699135">
              <a:lnSpc>
                <a:spcPct val="100000"/>
              </a:lnSpc>
              <a:spcBef>
                <a:spcPts val="35"/>
              </a:spcBef>
            </a:pPr>
            <a:r>
              <a:rPr sz="18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BeautifulSoup.</a:t>
            </a:r>
            <a:endParaRPr sz="1850">
              <a:latin typeface="Microsoft Sans Serif"/>
              <a:cs typeface="Microsoft Sans Serif"/>
            </a:endParaRPr>
          </a:p>
          <a:p>
            <a:pPr marL="699135" marR="10160" lvl="1" indent="-229235">
              <a:lnSpc>
                <a:spcPct val="104900"/>
              </a:lnSpc>
              <a:spcBef>
                <a:spcPts val="1350"/>
              </a:spcBef>
              <a:buChar char="-"/>
              <a:tabLst>
                <a:tab pos="699135" algn="l"/>
                <a:tab pos="699770" algn="l"/>
                <a:tab pos="1198880" algn="l"/>
                <a:tab pos="2255520" algn="l"/>
                <a:tab pos="2779395" algn="l"/>
                <a:tab pos="3120390" algn="l"/>
                <a:tab pos="3943350" algn="l"/>
                <a:tab pos="4400550" algn="l"/>
                <a:tab pos="5200650" algn="l"/>
                <a:tab pos="6099175" algn="l"/>
                <a:tab pos="6454775" algn="l"/>
                <a:tab pos="7175500" algn="l"/>
                <a:tab pos="7874634" algn="l"/>
                <a:tab pos="8569960" algn="l"/>
                <a:tab pos="9027160" algn="l"/>
                <a:tab pos="9670415" algn="l"/>
              </a:tabLst>
            </a:pPr>
            <a:r>
              <a:rPr sz="185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5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5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8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8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j</a:t>
            </a:r>
            <a:r>
              <a:rPr sz="185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50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r>
              <a:rPr sz="185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5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8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5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5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8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5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8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5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5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8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5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5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8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18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ch</a:t>
            </a:r>
            <a:r>
              <a:rPr sz="185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8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5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5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8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5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8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50" spc="-23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5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8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bl</a:t>
            </a:r>
            <a:r>
              <a:rPr sz="18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185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8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se</a:t>
            </a:r>
            <a:r>
              <a:rPr sz="185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8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5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5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5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8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5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ble</a:t>
            </a:r>
            <a:r>
              <a:rPr sz="185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8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185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d  </a:t>
            </a:r>
            <a:r>
              <a:rPr sz="18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convert</a:t>
            </a:r>
            <a:r>
              <a:rPr sz="18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8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</a:t>
            </a:r>
            <a:r>
              <a:rPr sz="18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dataframe</a:t>
            </a:r>
            <a:r>
              <a:rPr sz="18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5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dirty="0">
                <a:solidFill>
                  <a:srgbClr val="292929"/>
                </a:solidFill>
                <a:latin typeface="Microsoft Sans Serif"/>
                <a:cs typeface="Microsoft Sans Serif"/>
              </a:rPr>
              <a:t>future</a:t>
            </a:r>
            <a:r>
              <a:rPr sz="185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analysis.</a:t>
            </a:r>
            <a:endParaRPr sz="18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13465" y="6113199"/>
            <a:ext cx="1974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7</a:t>
            </a:fld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30753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spc="-95" dirty="0"/>
              <a:t>Data</a:t>
            </a:r>
            <a:r>
              <a:rPr sz="3650" spc="95" dirty="0"/>
              <a:t> </a:t>
            </a:r>
            <a:r>
              <a:rPr sz="3650" spc="-60" dirty="0"/>
              <a:t>Collection</a:t>
            </a:r>
            <a:endParaRPr sz="365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0112" y="1788223"/>
            <a:ext cx="4394200" cy="3525004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241300" marR="180975" indent="-229235">
              <a:lnSpc>
                <a:spcPct val="92400"/>
              </a:lnSpc>
              <a:spcBef>
                <a:spcPts val="320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15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get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 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15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15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 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clean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requested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did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some </a:t>
            </a:r>
            <a:r>
              <a:rPr sz="2150" spc="-5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basic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formatting.</a:t>
            </a:r>
            <a:endParaRPr sz="2150" dirty="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17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to</a:t>
            </a:r>
            <a:r>
              <a:rPr sz="21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is:</a:t>
            </a:r>
            <a:endParaRPr lang="en-IN" sz="2150" spc="-60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pPr marL="12065">
              <a:lnSpc>
                <a:spcPct val="100000"/>
              </a:lnSpc>
              <a:spcBef>
                <a:spcPts val="1175"/>
              </a:spcBef>
              <a:tabLst>
                <a:tab pos="241300" algn="l"/>
                <a:tab pos="241935" algn="l"/>
              </a:tabLst>
            </a:pPr>
            <a:r>
              <a:rPr lang="en-IN" sz="2150" dirty="0">
                <a:latin typeface="Microsoft Sans Serif"/>
                <a:cs typeface="Microsoft Sans Serif"/>
              </a:rPr>
              <a:t>https://github.com/mohdrizwan02/applieddatascienceCAPSTONE/blob/main/jupyter-labs-spacex-data-collection-api.ipynb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585724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spc="-95" dirty="0"/>
              <a:t>Data</a:t>
            </a:r>
            <a:r>
              <a:rPr sz="3650" spc="135" dirty="0"/>
              <a:t> </a:t>
            </a:r>
            <a:r>
              <a:rPr sz="3650" spc="-60" dirty="0"/>
              <a:t>Collection</a:t>
            </a:r>
            <a:r>
              <a:rPr sz="3650" spc="165" dirty="0"/>
              <a:t> </a:t>
            </a:r>
            <a:r>
              <a:rPr sz="3650" spc="770" dirty="0"/>
              <a:t>–</a:t>
            </a:r>
            <a:r>
              <a:rPr sz="3650" spc="145" dirty="0"/>
              <a:t> </a:t>
            </a:r>
            <a:r>
              <a:rPr sz="3650" spc="-220" dirty="0"/>
              <a:t>SpaceX</a:t>
            </a:r>
            <a:r>
              <a:rPr sz="3650" spc="130" dirty="0"/>
              <a:t> </a:t>
            </a:r>
            <a:r>
              <a:rPr sz="3650" spc="-229" dirty="0"/>
              <a:t>API</a:t>
            </a:r>
            <a:endParaRPr sz="36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15100" y="1495425"/>
            <a:ext cx="4867275" cy="45339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213465" y="6113199"/>
            <a:ext cx="1974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8</a:t>
            </a:fld>
            <a:endParaRPr sz="15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0112" y="1502727"/>
            <a:ext cx="4435475" cy="356245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41300" marR="125095" indent="-229235">
              <a:lnSpc>
                <a:spcPct val="101899"/>
              </a:lnSpc>
              <a:spcBef>
                <a:spcPts val="75"/>
              </a:spcBef>
              <a:buClr>
                <a:srgbClr val="292929"/>
              </a:buClr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15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applied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scrapping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webscrap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 </a:t>
            </a:r>
            <a:r>
              <a:rPr sz="2150" spc="-5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BeautifulSoup</a:t>
            </a:r>
            <a:endParaRPr sz="2150" dirty="0">
              <a:latin typeface="Microsoft Sans Serif"/>
              <a:cs typeface="Microsoft Sans Serif"/>
            </a:endParaRPr>
          </a:p>
          <a:p>
            <a:pPr marL="241300" marR="5080" indent="-229235">
              <a:lnSpc>
                <a:spcPct val="101899"/>
              </a:lnSpc>
              <a:spcBef>
                <a:spcPts val="143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15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parsed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table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converted </a:t>
            </a:r>
            <a:r>
              <a:rPr sz="2150" spc="-5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215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</a:t>
            </a:r>
            <a:r>
              <a:rPr sz="21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dataframe.</a:t>
            </a:r>
            <a:endParaRPr sz="2150" dirty="0">
              <a:latin typeface="Microsoft Sans Serif"/>
              <a:cs typeface="Microsoft Sans Serif"/>
            </a:endParaRPr>
          </a:p>
          <a:p>
            <a:pPr marL="241300" marR="53975" indent="-229235">
              <a:lnSpc>
                <a:spcPct val="102400"/>
              </a:lnSpc>
              <a:spcBef>
                <a:spcPts val="141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endParaRPr lang="en-US" sz="2150" spc="-50" dirty="0">
              <a:solidFill>
                <a:srgbClr val="292929"/>
              </a:solidFill>
              <a:latin typeface="Microsoft Sans Serif"/>
              <a:cs typeface="Microsoft Sans Serif"/>
            </a:endParaRPr>
          </a:p>
          <a:p>
            <a:pPr marL="12065" marR="53975">
              <a:lnSpc>
                <a:spcPct val="102400"/>
              </a:lnSpc>
              <a:spcBef>
                <a:spcPts val="1410"/>
              </a:spcBef>
              <a:tabLst>
                <a:tab pos="241300" algn="l"/>
                <a:tab pos="241935" algn="l"/>
              </a:tabLst>
            </a:pPr>
            <a:r>
              <a:rPr lang="en-IN"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https://github.com/mohdrizwan02/applieddatascienceCAPSTONE/blob/main/jupyter-labs-webscraping.ipynb</a:t>
            </a:r>
            <a:endParaRPr lang="en-US" sz="2150" spc="-50" dirty="0">
              <a:solidFill>
                <a:srgbClr val="292929"/>
              </a:solidFill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02030" y="573405"/>
            <a:ext cx="525907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650" spc="-95" dirty="0"/>
              <a:t>Data</a:t>
            </a:r>
            <a:r>
              <a:rPr sz="3650" spc="125" dirty="0"/>
              <a:t> </a:t>
            </a:r>
            <a:r>
              <a:rPr sz="3650" spc="-60" dirty="0"/>
              <a:t>Collection</a:t>
            </a:r>
            <a:r>
              <a:rPr sz="3650" spc="170" dirty="0"/>
              <a:t> </a:t>
            </a:r>
            <a:r>
              <a:rPr sz="3650" spc="10" dirty="0"/>
              <a:t>-</a:t>
            </a:r>
            <a:r>
              <a:rPr sz="3650" spc="130" dirty="0"/>
              <a:t> </a:t>
            </a:r>
            <a:r>
              <a:rPr sz="3650" spc="-95" dirty="0"/>
              <a:t>Scraping</a:t>
            </a:r>
            <a:endParaRPr sz="3650"/>
          </a:p>
        </p:txBody>
      </p:sp>
      <p:grpSp>
        <p:nvGrpSpPr>
          <p:cNvPr id="4" name="object 4"/>
          <p:cNvGrpSpPr/>
          <p:nvPr/>
        </p:nvGrpSpPr>
        <p:grpSpPr>
          <a:xfrm>
            <a:off x="5905500" y="1447800"/>
            <a:ext cx="4657725" cy="4781550"/>
            <a:chOff x="5905500" y="1447800"/>
            <a:chExt cx="4657725" cy="4781550"/>
          </a:xfrm>
        </p:grpSpPr>
        <p:sp>
          <p:nvSpPr>
            <p:cNvPr id="5" name="object 5"/>
            <p:cNvSpPr/>
            <p:nvPr/>
          </p:nvSpPr>
          <p:spPr>
            <a:xfrm>
              <a:off x="5910325" y="1481137"/>
              <a:ext cx="4562475" cy="4686300"/>
            </a:xfrm>
            <a:custGeom>
              <a:avLst/>
              <a:gdLst/>
              <a:ahLst/>
              <a:cxnLst/>
              <a:rect l="l" t="t" r="r" b="b"/>
              <a:pathLst>
                <a:path w="4562475" h="4686300">
                  <a:moveTo>
                    <a:pt x="0" y="4686300"/>
                  </a:moveTo>
                  <a:lnTo>
                    <a:pt x="4562475" y="4686300"/>
                  </a:lnTo>
                  <a:lnTo>
                    <a:pt x="4562475" y="0"/>
                  </a:lnTo>
                  <a:lnTo>
                    <a:pt x="0" y="0"/>
                  </a:lnTo>
                  <a:lnTo>
                    <a:pt x="0" y="4686300"/>
                  </a:lnTo>
                  <a:close/>
                </a:path>
              </a:pathLst>
            </a:custGeom>
            <a:ln w="9525">
              <a:solidFill>
                <a:srgbClr val="0A48CA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05500" y="1447800"/>
              <a:ext cx="4657725" cy="478155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1213465" y="6113199"/>
            <a:ext cx="1974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9</a:t>
            </a:fld>
            <a:endParaRPr sz="15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</TotalTime>
  <Words>1815</Words>
  <Application>Microsoft Office PowerPoint</Application>
  <PresentationFormat>Widescreen</PresentationFormat>
  <Paragraphs>205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Arial MT</vt:lpstr>
      <vt:lpstr>Calibri</vt:lpstr>
      <vt:lpstr>Microsoft Sans Serif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 Payload Mass  by F9 v1.1</vt:lpstr>
      <vt:lpstr>First Successful Ground Landing Date</vt:lpstr>
      <vt:lpstr>Successful Drone Ship Landing with Payload between  4000 and 6000</vt:lpstr>
      <vt:lpstr>Total Number of Successful and Failure Mission  Outcomes</vt:lpstr>
      <vt:lpstr>Boosters Carried  Maximum Payload</vt:lpstr>
      <vt:lpstr>2015 Launch Records</vt:lpstr>
      <vt:lpstr>Rank Landing Outcomes Between 2010-06-04 and  2017-03-20</vt:lpstr>
      <vt:lpstr>PowerPoint Presentation</vt:lpstr>
      <vt:lpstr>All launch sites global map markers</vt:lpstr>
      <vt:lpstr>Markers showing launch sites with color labels</vt:lpstr>
      <vt:lpstr>Launch Site distance to landmarks</vt:lpstr>
      <vt:lpstr>PowerPoint Presentation</vt:lpstr>
      <vt:lpstr>Pie chart showing the success percentage achieved by each launch site</vt:lpstr>
      <vt:lpstr>Pie chart showing the Launch site with the highest launch success ratio</vt:lpstr>
      <vt:lpstr>Scatter plot of Payload vs Launch Outcome for all sites, with different payload selected in the range slider</vt:lpstr>
      <vt:lpstr>PowerPoint Presentation</vt:lpstr>
      <vt:lpstr>Classification  Accuracy</vt:lpstr>
      <vt:lpstr>Confusion Matrix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MOHAMMAD RIZWAN</dc:creator>
  <cp:lastModifiedBy>MOHAMMAD RIZWAN</cp:lastModifiedBy>
  <cp:revision>5</cp:revision>
  <dcterms:created xsi:type="dcterms:W3CDTF">2024-10-16T16:45:37Z</dcterms:created>
  <dcterms:modified xsi:type="dcterms:W3CDTF">2024-10-17T13:49:55Z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2024-06-27T00:00:00Z</vt:filetime>
  </property>
  <property fmtid="{D5CDD505-2E9C-101B-9397-08002B2CF9AE}" pid="3" name="LastSaved">
    <vt:filetime>2024-10-16T00:00:00Z</vt:filetime>
  </property>
</Properties>
</file>